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315" r:id="rId2"/>
    <p:sldId id="539" r:id="rId3"/>
    <p:sldId id="544" r:id="rId4"/>
    <p:sldId id="547" r:id="rId5"/>
    <p:sldId id="550" r:id="rId6"/>
    <p:sldId id="551" r:id="rId7"/>
    <p:sldId id="552" r:id="rId8"/>
    <p:sldId id="553" r:id="rId9"/>
    <p:sldId id="554" r:id="rId10"/>
    <p:sldId id="549" r:id="rId11"/>
    <p:sldId id="555" r:id="rId12"/>
    <p:sldId id="556" r:id="rId13"/>
    <p:sldId id="561" r:id="rId14"/>
    <p:sldId id="560" r:id="rId15"/>
    <p:sldId id="562" r:id="rId16"/>
    <p:sldId id="559" r:id="rId17"/>
    <p:sldId id="563" r:id="rId18"/>
    <p:sldId id="568" r:id="rId19"/>
    <p:sldId id="558" r:id="rId20"/>
    <p:sldId id="564" r:id="rId21"/>
    <p:sldId id="565" r:id="rId22"/>
    <p:sldId id="566" r:id="rId23"/>
    <p:sldId id="567" r:id="rId24"/>
    <p:sldId id="557" r:id="rId25"/>
    <p:sldId id="570" r:id="rId26"/>
    <p:sldId id="571" r:id="rId27"/>
    <p:sldId id="569" r:id="rId28"/>
    <p:sldId id="572" r:id="rId29"/>
    <p:sldId id="574" r:id="rId30"/>
    <p:sldId id="573" r:id="rId31"/>
    <p:sldId id="575" r:id="rId32"/>
    <p:sldId id="548" r:id="rId33"/>
    <p:sldId id="576" r:id="rId34"/>
    <p:sldId id="577" r:id="rId35"/>
    <p:sldId id="578" r:id="rId36"/>
    <p:sldId id="579" r:id="rId37"/>
    <p:sldId id="580" r:id="rId38"/>
    <p:sldId id="581" r:id="rId39"/>
    <p:sldId id="582" r:id="rId40"/>
    <p:sldId id="583" r:id="rId41"/>
    <p:sldId id="584" r:id="rId42"/>
    <p:sldId id="585" r:id="rId43"/>
    <p:sldId id="586" r:id="rId44"/>
    <p:sldId id="587" r:id="rId45"/>
    <p:sldId id="588" r:id="rId46"/>
    <p:sldId id="537" r:id="rId47"/>
  </p:sldIdLst>
  <p:sldSz cx="12241213" cy="7200900"/>
  <p:notesSz cx="6858000" cy="9144000"/>
  <p:custDataLst>
    <p:tags r:id="rId49"/>
  </p:custDataLst>
  <p:defaultTextStyle>
    <a:defPPr>
      <a:defRPr lang="zh-CN"/>
    </a:defPPr>
    <a:lvl1pPr marL="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303EB"/>
    <a:srgbClr val="00AEEE"/>
    <a:srgbClr val="080808"/>
    <a:srgbClr val="FF66FF"/>
    <a:srgbClr val="01AEEE"/>
    <a:srgbClr val="FE9800"/>
    <a:srgbClr val="FFCC66"/>
    <a:srgbClr val="F3F3F3"/>
    <a:srgbClr val="72CD4F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26" autoAdjust="0"/>
    <p:restoredTop sz="94039" autoAdjust="0"/>
  </p:normalViewPr>
  <p:slideViewPr>
    <p:cSldViewPr>
      <p:cViewPr varScale="1">
        <p:scale>
          <a:sx n="76" d="100"/>
          <a:sy n="76" d="100"/>
        </p:scale>
        <p:origin x="-564" y="-90"/>
      </p:cViewPr>
      <p:guideLst>
        <p:guide orient="horz" pos="2269"/>
        <p:guide pos="3856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8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14350" y="685800"/>
            <a:ext cx="582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76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543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1011502" y="875557"/>
            <a:ext cx="105074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 userDrawn="1"/>
        </p:nvGrpSpPr>
        <p:grpSpPr>
          <a:xfrm>
            <a:off x="336716" y="291205"/>
            <a:ext cx="578389" cy="587343"/>
            <a:chOff x="298460" y="987574"/>
            <a:chExt cx="288032" cy="279687"/>
          </a:xfrm>
        </p:grpSpPr>
        <p:sp>
          <p:nvSpPr>
            <p:cNvPr id="5" name="矩形 4"/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9344038" y="293364"/>
            <a:ext cx="439701" cy="459830"/>
            <a:chOff x="3543574" y="4265651"/>
            <a:chExt cx="414516" cy="414516"/>
          </a:xfrm>
        </p:grpSpPr>
        <p:sp>
          <p:nvSpPr>
            <p:cNvPr id="10" name="椭圆 9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 userDrawn="1"/>
        </p:nvGrpSpPr>
        <p:grpSpPr>
          <a:xfrm>
            <a:off x="9922427" y="293364"/>
            <a:ext cx="439701" cy="459830"/>
            <a:chOff x="4102125" y="4265651"/>
            <a:chExt cx="414516" cy="414516"/>
          </a:xfrm>
        </p:grpSpPr>
        <p:sp>
          <p:nvSpPr>
            <p:cNvPr id="15" name="椭圆 14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17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 userDrawn="1"/>
        </p:nvGrpSpPr>
        <p:grpSpPr>
          <a:xfrm>
            <a:off x="11079206" y="293364"/>
            <a:ext cx="439701" cy="459830"/>
            <a:chOff x="5181486" y="4265651"/>
            <a:chExt cx="414516" cy="414516"/>
          </a:xfrm>
        </p:grpSpPr>
        <p:sp>
          <p:nvSpPr>
            <p:cNvPr id="24" name="椭圆 23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26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 userDrawn="1"/>
        </p:nvGrpSpPr>
        <p:grpSpPr>
          <a:xfrm>
            <a:off x="10500817" y="293364"/>
            <a:ext cx="439701" cy="459830"/>
            <a:chOff x="4626437" y="4265651"/>
            <a:chExt cx="414516" cy="414516"/>
          </a:xfrm>
        </p:grpSpPr>
        <p:sp>
          <p:nvSpPr>
            <p:cNvPr id="36" name="椭圆 35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38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403" y="450017"/>
            <a:ext cx="11017092" cy="675106"/>
          </a:xfrm>
        </p:spPr>
        <p:txBody>
          <a:bodyPr>
            <a:normAutofit/>
          </a:bodyPr>
          <a:lstStyle>
            <a:lvl1pPr>
              <a:defRPr sz="4400" b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588607" y="6773481"/>
            <a:ext cx="200391" cy="16106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1090" tIns="55545" rIns="111090" bIns="55545"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669403" y="1125124"/>
            <a:ext cx="10902407" cy="1667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 userDrawn="1"/>
        </p:nvSpPr>
        <p:spPr>
          <a:xfrm>
            <a:off x="10711093" y="600054"/>
            <a:ext cx="918091" cy="400050"/>
          </a:xfrm>
          <a:prstGeom prst="rect">
            <a:avLst/>
          </a:prstGeom>
          <a:blipFill dpi="0" rotWithShape="1">
            <a:blip r:embed="rId2" cstate="print">
              <a:alphaModFix amt="69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1090" tIns="55545" rIns="111090" bIns="55545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88370"/>
            <a:ext cx="11017092" cy="1200150"/>
          </a:xfrm>
          <a:prstGeom prst="rect">
            <a:avLst/>
          </a:prstGeom>
        </p:spPr>
        <p:txBody>
          <a:bodyPr vert="horz" lIns="124398" tIns="62199" rIns="124398" bIns="6219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80213"/>
            <a:ext cx="11017092" cy="4752261"/>
          </a:xfrm>
          <a:prstGeom prst="rect">
            <a:avLst/>
          </a:prstGeom>
        </p:spPr>
        <p:txBody>
          <a:bodyPr vert="horz" lIns="124398" tIns="62199" rIns="124398" bIns="62199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5" y="6674168"/>
            <a:ext cx="3876385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7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ctr" defTabSz="1243982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493" indent="-466493" algn="l" defTabSz="1243982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0735" indent="-388744" algn="l" defTabSz="124398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54977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968" indent="-310995" algn="l" defTabSz="12439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798960" indent="-310995" algn="l" defTabSz="124398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0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04294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66493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286923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199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98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6597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8796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0995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945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53936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927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&#35270;&#39057;/4/&#8220;&#30005;&#35805;&#38381;&#22622;&#8221;&#36816;&#34892;.mp4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../&#35270;&#39057;/4/&#33258;&#21160;&#38381;&#22622;.mp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城市轨道交通信号基础</a:t>
            </a:r>
            <a:endParaRPr lang="zh-CN" altLang="en-US" sz="3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549102" y="3529012"/>
            <a:ext cx="6500858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spcBef>
                <a:spcPct val="0"/>
              </a:spcBef>
            </a:pP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制作人：</a:t>
            </a:r>
            <a:r>
              <a:rPr lang="en-US" altLang="zh-CN" sz="3800" b="1" smtClean="0">
                <a:solidFill>
                  <a:srgbClr val="000000"/>
                </a:solidFill>
                <a:latin typeface="Vivaldi" pitchFamily="66" charset="0"/>
                <a:ea typeface="华文新魏" pitchFamily="2" charset="-122"/>
              </a:rPr>
              <a:t>TLN</a:t>
            </a:r>
            <a:endParaRPr lang="zh-CN" altLang="en-US" sz="3800" smtClean="0">
              <a:solidFill>
                <a:srgbClr val="000000"/>
              </a:solidFill>
              <a:latin typeface="Vivaldi" pitchFamily="66" charset="0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7" name="组合 9"/>
          <p:cNvGrpSpPr/>
          <p:nvPr/>
        </p:nvGrpSpPr>
        <p:grpSpPr>
          <a:xfrm>
            <a:off x="1762888" y="1385872"/>
            <a:ext cx="9215502" cy="1872920"/>
            <a:chOff x="500034" y="1857363"/>
            <a:chExt cx="8215370" cy="1779275"/>
          </a:xfrm>
        </p:grpSpPr>
        <p:sp>
          <p:nvSpPr>
            <p:cNvPr id="9" name="圆角矩形 8"/>
            <p:cNvSpPr/>
            <p:nvPr/>
          </p:nvSpPr>
          <p:spPr>
            <a:xfrm>
              <a:off x="500034" y="2140857"/>
              <a:ext cx="8215370" cy="1481025"/>
            </a:xfrm>
            <a:prstGeom prst="roundRect">
              <a:avLst>
                <a:gd name="adj" fmla="val 7531"/>
              </a:avLst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3" name="组合 8"/>
            <p:cNvGrpSpPr/>
            <p:nvPr/>
          </p:nvGrpSpPr>
          <p:grpSpPr>
            <a:xfrm>
              <a:off x="2594596" y="1857363"/>
              <a:ext cx="3834792" cy="610795"/>
              <a:chOff x="571472" y="2345526"/>
              <a:chExt cx="1571636" cy="1151503"/>
            </a:xfrm>
          </p:grpSpPr>
          <p:sp>
            <p:nvSpPr>
              <p:cNvPr id="15" name="圆角矩形 4"/>
              <p:cNvSpPr/>
              <p:nvPr/>
            </p:nvSpPr>
            <p:spPr>
              <a:xfrm>
                <a:off x="571472" y="2345526"/>
                <a:ext cx="1571636" cy="115150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30028" y="2480201"/>
                <a:ext cx="1493171" cy="826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站间闭塞</a:t>
                </a:r>
                <a:endPara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627404" y="2671757"/>
              <a:ext cx="8001056" cy="964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    </a:t>
              </a:r>
              <a:r>
                <a:rPr lang="zh-CN" altLang="en-US" sz="2400" b="1" dirty="0" smtClean="0">
                  <a:latin typeface="宋体" pitchFamily="2" charset="-122"/>
                  <a:ea typeface="宋体" pitchFamily="2" charset="-122"/>
                </a:rPr>
                <a:t>站间闭塞就是两站间只能运行一列列车，其列车的空间间隔为</a:t>
              </a:r>
              <a:r>
                <a:rPr lang="zh-CN" altLang="en-US" sz="2400" b="1" dirty="0" smtClean="0">
                  <a:solidFill>
                    <a:srgbClr val="0303EB"/>
                  </a:solidFill>
                  <a:latin typeface="宋体" pitchFamily="2" charset="-122"/>
                  <a:ea typeface="宋体" pitchFamily="2" charset="-122"/>
                </a:rPr>
                <a:t>一个站间</a:t>
              </a:r>
              <a:r>
                <a:rPr lang="zh-CN" altLang="en-US" sz="2400" b="1" dirty="0" smtClean="0">
                  <a:latin typeface="宋体" pitchFamily="2" charset="-122"/>
                  <a:ea typeface="宋体" pitchFamily="2" charset="-122"/>
                </a:rPr>
                <a:t>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166458" y="3886202"/>
            <a:ext cx="2571768" cy="642942"/>
            <a:chOff x="571472" y="2857496"/>
            <a:chExt cx="2311867" cy="781870"/>
          </a:xfrm>
        </p:grpSpPr>
        <p:sp>
          <p:nvSpPr>
            <p:cNvPr id="18" name="燕尾形 13"/>
            <p:cNvSpPr/>
            <p:nvPr/>
          </p:nvSpPr>
          <p:spPr>
            <a:xfrm>
              <a:off x="571472" y="2857496"/>
              <a:ext cx="2311867" cy="781870"/>
            </a:xfrm>
            <a:prstGeom prst="chevr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sp>
        <p:sp>
          <p:nvSpPr>
            <p:cNvPr id="19" name="燕尾形 4"/>
            <p:cNvSpPr/>
            <p:nvPr/>
          </p:nvSpPr>
          <p:spPr>
            <a:xfrm>
              <a:off x="830544" y="2857496"/>
              <a:ext cx="1859075" cy="78187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rPr>
                <a:t>电话闭塞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92308" y="5457838"/>
            <a:ext cx="2571768" cy="642942"/>
            <a:chOff x="571472" y="2857496"/>
            <a:chExt cx="2311867" cy="781870"/>
          </a:xfrm>
        </p:grpSpPr>
        <p:sp>
          <p:nvSpPr>
            <p:cNvPr id="21" name="燕尾形 13"/>
            <p:cNvSpPr/>
            <p:nvPr/>
          </p:nvSpPr>
          <p:spPr>
            <a:xfrm>
              <a:off x="571472" y="2857496"/>
              <a:ext cx="2311867" cy="781870"/>
            </a:xfrm>
            <a:prstGeom prst="chevron">
              <a:avLst/>
            </a:prstGeom>
            <a:solidFill>
              <a:srgbClr val="FF00FF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sp>
        <p:sp>
          <p:nvSpPr>
            <p:cNvPr id="22" name="燕尾形 4"/>
            <p:cNvSpPr/>
            <p:nvPr/>
          </p:nvSpPr>
          <p:spPr>
            <a:xfrm>
              <a:off x="802658" y="2857496"/>
              <a:ext cx="1926556" cy="78187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rPr>
                <a:t>自动站间闭塞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834326" y="4743458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站间闭塞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48904" y="4743458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按技术手段和闭塞方法</a:t>
            </a:r>
          </a:p>
        </p:txBody>
      </p:sp>
      <p:sp>
        <p:nvSpPr>
          <p:cNvPr id="25" name="左大括号 24"/>
          <p:cNvSpPr/>
          <p:nvPr/>
        </p:nvSpPr>
        <p:spPr>
          <a:xfrm>
            <a:off x="7575085" y="4029078"/>
            <a:ext cx="402909" cy="1928826"/>
          </a:xfrm>
          <a:prstGeom prst="leftBrac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8192308" y="4672020"/>
            <a:ext cx="2571768" cy="642942"/>
            <a:chOff x="571472" y="2857496"/>
            <a:chExt cx="2311867" cy="781870"/>
          </a:xfrm>
        </p:grpSpPr>
        <p:sp>
          <p:nvSpPr>
            <p:cNvPr id="27" name="燕尾形 13"/>
            <p:cNvSpPr/>
            <p:nvPr/>
          </p:nvSpPr>
          <p:spPr>
            <a:xfrm>
              <a:off x="571472" y="2857496"/>
              <a:ext cx="2311867" cy="781870"/>
            </a:xfrm>
            <a:prstGeom prst="chevron">
              <a:avLst/>
            </a:prstGeom>
            <a:solidFill>
              <a:srgbClr val="FF9900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sp>
        <p:sp>
          <p:nvSpPr>
            <p:cNvPr id="28" name="燕尾形 4"/>
            <p:cNvSpPr/>
            <p:nvPr/>
          </p:nvSpPr>
          <p:spPr>
            <a:xfrm>
              <a:off x="830544" y="2857496"/>
              <a:ext cx="1859075" cy="78187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rPr>
                <a:t>半自动闭塞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</p:grpSp>
      <p:sp>
        <p:nvSpPr>
          <p:cNvPr id="29" name="右箭头 28"/>
          <p:cNvSpPr/>
          <p:nvPr/>
        </p:nvSpPr>
        <p:spPr>
          <a:xfrm>
            <a:off x="3334524" y="4743458"/>
            <a:ext cx="571504" cy="484632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1318" y="1171558"/>
            <a:ext cx="2315682" cy="461665"/>
            <a:chOff x="548443" y="1281397"/>
            <a:chExt cx="2315682" cy="461665"/>
          </a:xfrm>
        </p:grpSpPr>
        <p:sp>
          <p:nvSpPr>
            <p:cNvPr id="3" name="燕尾形 2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77070" y="1281397"/>
              <a:ext cx="18870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、电话闭塞</a:t>
              </a:r>
              <a:endParaRPr lang="zh-CN" altLang="en-US" sz="2400" b="1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8442" y="1885938"/>
            <a:ext cx="11001452" cy="1571636"/>
            <a:chOff x="285720" y="1714488"/>
            <a:chExt cx="8358246" cy="1571636"/>
          </a:xfrm>
        </p:grpSpPr>
        <p:grpSp>
          <p:nvGrpSpPr>
            <p:cNvPr id="8" name="组合 9"/>
            <p:cNvGrpSpPr/>
            <p:nvPr/>
          </p:nvGrpSpPr>
          <p:grpSpPr>
            <a:xfrm>
              <a:off x="285720" y="1714488"/>
              <a:ext cx="8358246" cy="1571636"/>
              <a:chOff x="285720" y="1785926"/>
              <a:chExt cx="8358246" cy="1571636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285720" y="2143116"/>
                <a:ext cx="8358246" cy="1214446"/>
              </a:xfrm>
              <a:prstGeom prst="roundRect">
                <a:avLst/>
              </a:prstGeom>
              <a:noFill/>
              <a:ln w="28575" cap="flat" cmpd="sng" algn="ctr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endParaRPr>
              </a:p>
            </p:txBody>
          </p:sp>
          <p:grpSp>
            <p:nvGrpSpPr>
              <p:cNvPr id="11" name="组合 4"/>
              <p:cNvGrpSpPr/>
              <p:nvPr/>
            </p:nvGrpSpPr>
            <p:grpSpPr>
              <a:xfrm>
                <a:off x="394269" y="1785926"/>
                <a:ext cx="1899601" cy="642942"/>
                <a:chOff x="345266" y="1214422"/>
                <a:chExt cx="1496655" cy="642942"/>
              </a:xfrm>
              <a:solidFill>
                <a:srgbClr val="0070C0"/>
              </a:solidFill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</p:grpSpPr>
            <p:sp>
              <p:nvSpPr>
                <p:cNvPr id="12" name="圆角矩形 11"/>
                <p:cNvSpPr/>
                <p:nvPr/>
              </p:nvSpPr>
              <p:spPr>
                <a:xfrm>
                  <a:off x="428596" y="1214422"/>
                  <a:ext cx="1413325" cy="642942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>
                  <a:outerShdw blurRad="107950" dist="12700" dir="5400000" algn="ctr">
                    <a:srgbClr val="000000"/>
                  </a:outerShdw>
                </a:effectLst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Perpetua"/>
                    <a:ea typeface="宋体"/>
                    <a:cs typeface="+mn-cs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345266" y="1285860"/>
                  <a:ext cx="1444758" cy="461665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07950" dist="12700" dir="5400000" algn="ctr">
                    <a:srgbClr val="000000"/>
                  </a:outerShdw>
                </a:effectLst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txBody>
                <a:bodyPr wrap="square">
                  <a:spAutoFit/>
                </a:bodyPr>
                <a:lstStyle/>
                <a:p>
                  <a:pPr lv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zh-CN" altLang="en-US" sz="2400" b="1" dirty="0" smtClean="0">
                      <a:solidFill>
                        <a:schemeClr val="bg1"/>
                      </a:solidFill>
                    </a:rPr>
                    <a:t>（</a:t>
                  </a:r>
                  <a:r>
                    <a:rPr lang="en-US" sz="2400" b="1" dirty="0" smtClean="0">
                      <a:solidFill>
                        <a:schemeClr val="bg1"/>
                      </a:solidFill>
                    </a:rPr>
                    <a:t>1</a:t>
                  </a:r>
                  <a:r>
                    <a:rPr lang="zh-CN" altLang="en-US" sz="2400" b="1" dirty="0" smtClean="0">
                      <a:solidFill>
                        <a:schemeClr val="bg1"/>
                      </a:solidFill>
                    </a:rPr>
                    <a:t>）电话闭塞</a:t>
                  </a:r>
                  <a:endPara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394269" y="2285992"/>
              <a:ext cx="821536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 smtClean="0"/>
                <a:t>                                        人工办理闭塞，电话记录号作为确认闭塞区间空闲的凭证，路票作为列车占用区间的凭证，以发车手信号作为允许信号。</a:t>
              </a:r>
              <a:endPara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endParaRPr>
            </a:p>
          </p:txBody>
        </p:sp>
      </p:grpSp>
      <p:pic>
        <p:nvPicPr>
          <p:cNvPr id="14" name="Picture 2" descr="d:\360浏览器\360\360se\360se6\User Data\temp\147872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442" y="3886202"/>
            <a:ext cx="4127500" cy="2786082"/>
          </a:xfrm>
          <a:prstGeom prst="rect">
            <a:avLst/>
          </a:prstGeom>
          <a:noFill/>
        </p:spPr>
      </p:pic>
      <p:sp>
        <p:nvSpPr>
          <p:cNvPr id="21" name="左大括号 20"/>
          <p:cNvSpPr/>
          <p:nvPr/>
        </p:nvSpPr>
        <p:spPr>
          <a:xfrm>
            <a:off x="5977730" y="4171954"/>
            <a:ext cx="429332" cy="1928826"/>
          </a:xfrm>
          <a:prstGeom prst="lef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4263218" y="488633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/>
              <a:t>（</a:t>
            </a:r>
            <a:r>
              <a:rPr lang="en-US" sz="2400" b="1" dirty="0" smtClean="0"/>
              <a:t>2</a:t>
            </a:r>
            <a:r>
              <a:rPr lang="zh-CN" altLang="en-US" sz="2400" b="1" dirty="0" smtClean="0"/>
              <a:t>）</a:t>
            </a: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特征</a:t>
            </a:r>
          </a:p>
        </p:txBody>
      </p:sp>
      <p:sp>
        <p:nvSpPr>
          <p:cNvPr id="26" name="矩形 25"/>
          <p:cNvSpPr/>
          <p:nvPr/>
        </p:nvSpPr>
        <p:spPr>
          <a:xfrm>
            <a:off x="6497665" y="4029078"/>
            <a:ext cx="4266411" cy="47705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站间或所间只准走行一列列车</a:t>
            </a:r>
            <a:endParaRPr lang="zh-CN" altLang="en-US" sz="2400" b="1" dirty="0"/>
          </a:p>
        </p:txBody>
      </p:sp>
      <p:sp>
        <p:nvSpPr>
          <p:cNvPr id="27" name="矩形 26"/>
          <p:cNvSpPr/>
          <p:nvPr/>
        </p:nvSpPr>
        <p:spPr>
          <a:xfrm>
            <a:off x="6477796" y="4886334"/>
            <a:ext cx="2929786" cy="47705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人工办理闭塞手续</a:t>
            </a:r>
            <a:endParaRPr lang="zh-CN" altLang="en-US" sz="2400" b="1" dirty="0"/>
          </a:p>
        </p:txBody>
      </p:sp>
      <p:sp>
        <p:nvSpPr>
          <p:cNvPr id="28" name="矩形 27"/>
          <p:cNvSpPr/>
          <p:nvPr/>
        </p:nvSpPr>
        <p:spPr>
          <a:xfrm>
            <a:off x="6497665" y="5743590"/>
            <a:ext cx="5480858" cy="47705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人工确认列车完整到达和人工恢复闭塞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/>
      <p:bldP spid="26" grpId="0" animBg="1"/>
      <p:bldP spid="27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318" y="1171558"/>
            <a:ext cx="2315682" cy="461665"/>
            <a:chOff x="548443" y="1281397"/>
            <a:chExt cx="231568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18870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、电话闭塞</a:t>
              </a:r>
              <a:endParaRPr lang="zh-CN" altLang="en-US" sz="2400" b="1" dirty="0"/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34194" y="2457442"/>
            <a:ext cx="10715700" cy="4201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6388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①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闭塞区间为同向两相邻出站信号机间的区域。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Unicode MS" pitchFamily="34" charset="-122"/>
              <a:ea typeface="宋体" pitchFamily="2" charset="-122"/>
              <a:cs typeface="宋体" pitchFamily="2" charset="-122"/>
            </a:endParaRPr>
          </a:p>
          <a:p>
            <a:pPr marL="0" marR="0" lvl="0" indent="2921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2"/>
                <a:ea typeface="宋体" pitchFamily="2" charset="-122"/>
                <a:cs typeface="宋体" pitchFamily="2" charset="-122"/>
              </a:rPr>
              <a:t>②闭塞区间内列车采用非限制人工驾驶模式（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2"/>
                <a:ea typeface="宋体" pitchFamily="2" charset="-122"/>
                <a:cs typeface="宋体" pitchFamily="2" charset="-122"/>
              </a:rPr>
              <a:t>NRM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2"/>
                <a:ea typeface="宋体" pitchFamily="2" charset="-122"/>
                <a:cs typeface="宋体" pitchFamily="2" charset="-122"/>
              </a:rPr>
              <a:t>）驾驶。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6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③进路上的道岔必须锁定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,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优先使用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ATS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站级工作站锁定。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6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④列车进出折返线或存车线时，比照调车方式办理，限速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15km/h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6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⑤启动电话闭塞法行车的时机：电话闭塞实施区域内全部列车已在站停稳，所有区间空闲后，行车调度员及时向有关车站及司机发布命令。 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306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⑥电话记录号码使用规定：电话记录号由五位数字组成，前两位为车辆段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停车场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及车站编号，后三位为序列号。一般上行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出车辆段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入停车场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使用双数序列号，下行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入车辆段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出停车场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使用单数序列号。电话记录号码每站一组，由车站编制。 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对角圆角矩形 7"/>
          <p:cNvSpPr/>
          <p:nvPr/>
        </p:nvSpPr>
        <p:spPr>
          <a:xfrm flipH="1">
            <a:off x="691318" y="2314566"/>
            <a:ext cx="11001452" cy="4500594"/>
          </a:xfrm>
          <a:prstGeom prst="round2Diag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5566" y="1743062"/>
            <a:ext cx="2496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06388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）基本规定</a:t>
            </a:r>
            <a:endParaRPr lang="zh-CN" altLang="en-US" sz="2400" b="1" dirty="0" smtClean="0">
              <a:solidFill>
                <a:srgbClr val="0303EB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318" y="1171558"/>
            <a:ext cx="2315682" cy="461665"/>
            <a:chOff x="548443" y="1281397"/>
            <a:chExt cx="231568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18870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、电话闭塞</a:t>
              </a:r>
              <a:endParaRPr lang="zh-CN" altLang="en-US" sz="2400" b="1" dirty="0"/>
            </a:p>
          </p:txBody>
        </p:sp>
      </p:grpSp>
      <p:sp>
        <p:nvSpPr>
          <p:cNvPr id="7" name="矩形 6"/>
          <p:cNvSpPr/>
          <p:nvPr/>
        </p:nvSpPr>
        <p:spPr>
          <a:xfrm>
            <a:off x="405566" y="1743062"/>
            <a:ext cx="188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06388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）路票</a:t>
            </a:r>
            <a:endParaRPr lang="zh-CN" altLang="en-US" sz="2400" b="1" dirty="0" smtClean="0">
              <a:solidFill>
                <a:srgbClr val="0303EB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049432" y="1528748"/>
            <a:ext cx="2929752" cy="5143536"/>
            <a:chOff x="357158" y="1000108"/>
            <a:chExt cx="2929752" cy="5143536"/>
          </a:xfrm>
        </p:grpSpPr>
        <p:sp>
          <p:nvSpPr>
            <p:cNvPr id="34" name="矩形 33"/>
            <p:cNvSpPr/>
            <p:nvPr/>
          </p:nvSpPr>
          <p:spPr>
            <a:xfrm>
              <a:off x="428596" y="1000108"/>
              <a:ext cx="2143140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确认区间空闲</a:t>
              </a:r>
              <a:endParaRPr lang="zh-CN" altLang="en-US" sz="24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cxnSp>
          <p:nvCxnSpPr>
            <p:cNvPr id="35" name="直接箭头连接符 34"/>
            <p:cNvCxnSpPr/>
            <p:nvPr/>
          </p:nvCxnSpPr>
          <p:spPr>
            <a:xfrm rot="5400000">
              <a:off x="1286646" y="1642256"/>
              <a:ext cx="428628" cy="1588"/>
            </a:xfrm>
            <a:prstGeom prst="straightConnector1">
              <a:avLst/>
            </a:prstGeom>
            <a:ln w="38100">
              <a:solidFill>
                <a:srgbClr val="33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357158" y="2928934"/>
              <a:ext cx="2428892" cy="7143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给驾驶员行车凭证</a:t>
              </a:r>
              <a:endParaRPr lang="en-US" altLang="zh-CN" sz="2000" b="1" dirty="0" smtClean="0">
                <a:solidFill>
                  <a:schemeClr val="tx1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信号旗绿色</a:t>
              </a:r>
              <a:endParaRPr lang="zh-CN" altLang="en-US" sz="20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流程图: 决策 36"/>
            <p:cNvSpPr/>
            <p:nvPr/>
          </p:nvSpPr>
          <p:spPr>
            <a:xfrm>
              <a:off x="571472" y="1857364"/>
              <a:ext cx="1857388" cy="642942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空闲？</a:t>
              </a:r>
              <a:endParaRPr lang="zh-CN" altLang="en-US" sz="24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cxnSp>
          <p:nvCxnSpPr>
            <p:cNvPr id="38" name="直接箭头连接符 37"/>
            <p:cNvCxnSpPr/>
            <p:nvPr/>
          </p:nvCxnSpPr>
          <p:spPr>
            <a:xfrm rot="5400000">
              <a:off x="1286646" y="2713826"/>
              <a:ext cx="428628" cy="1588"/>
            </a:xfrm>
            <a:prstGeom prst="straightConnector1">
              <a:avLst/>
            </a:prstGeom>
            <a:ln w="38100">
              <a:solidFill>
                <a:srgbClr val="33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rot="10800000">
              <a:off x="2571736" y="1285860"/>
              <a:ext cx="714380" cy="1588"/>
            </a:xfrm>
            <a:prstGeom prst="straightConnector1">
              <a:avLst/>
            </a:prstGeom>
            <a:ln w="38100">
              <a:solidFill>
                <a:srgbClr val="33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2428860" y="2214554"/>
              <a:ext cx="857256" cy="1"/>
            </a:xfrm>
            <a:prstGeom prst="line">
              <a:avLst/>
            </a:prstGeom>
            <a:ln w="28575">
              <a:solidFill>
                <a:srgbClr val="33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5400000" flipH="1" flipV="1">
              <a:off x="2821768" y="1750208"/>
              <a:ext cx="928696" cy="1588"/>
            </a:xfrm>
            <a:prstGeom prst="line">
              <a:avLst/>
            </a:prstGeom>
            <a:ln w="28575">
              <a:solidFill>
                <a:srgbClr val="33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714612" y="1785926"/>
              <a:ext cx="500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/>
                <a:t>否</a:t>
              </a:r>
              <a:endParaRPr lang="zh-CN" altLang="en-US" sz="2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8662" y="2500306"/>
              <a:ext cx="500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/>
                <a:t>是</a:t>
              </a:r>
              <a:endParaRPr lang="zh-CN" altLang="en-US" sz="2000" dirty="0"/>
            </a:p>
          </p:txBody>
        </p:sp>
        <p:cxnSp>
          <p:nvCxnSpPr>
            <p:cNvPr id="44" name="直接箭头连接符 43"/>
            <p:cNvCxnSpPr/>
            <p:nvPr/>
          </p:nvCxnSpPr>
          <p:spPr>
            <a:xfrm rot="5400000">
              <a:off x="1286646" y="3856834"/>
              <a:ext cx="428628" cy="1588"/>
            </a:xfrm>
            <a:prstGeom prst="straightConnector1">
              <a:avLst/>
            </a:prstGeom>
            <a:ln w="38100">
              <a:solidFill>
                <a:srgbClr val="33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矩形 44"/>
            <p:cNvSpPr/>
            <p:nvPr/>
          </p:nvSpPr>
          <p:spPr>
            <a:xfrm>
              <a:off x="428596" y="4071942"/>
              <a:ext cx="2357454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车辆驶入区间</a:t>
              </a:r>
              <a:endParaRPr lang="zh-CN" altLang="en-US" sz="20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28596" y="4857760"/>
              <a:ext cx="2357454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确认列车到站</a:t>
              </a:r>
              <a:endParaRPr lang="zh-CN" altLang="en-US" sz="20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cxnSp>
          <p:nvCxnSpPr>
            <p:cNvPr id="47" name="直接箭头连接符 46"/>
            <p:cNvCxnSpPr/>
            <p:nvPr/>
          </p:nvCxnSpPr>
          <p:spPr>
            <a:xfrm rot="5400000">
              <a:off x="1286646" y="4642652"/>
              <a:ext cx="428628" cy="1588"/>
            </a:xfrm>
            <a:prstGeom prst="straightConnector1">
              <a:avLst/>
            </a:prstGeom>
            <a:ln w="38100">
              <a:solidFill>
                <a:srgbClr val="33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/>
            <p:nvPr/>
          </p:nvCxnSpPr>
          <p:spPr>
            <a:xfrm rot="5400000">
              <a:off x="1286646" y="5499908"/>
              <a:ext cx="428628" cy="1588"/>
            </a:xfrm>
            <a:prstGeom prst="straightConnector1">
              <a:avLst/>
            </a:prstGeom>
            <a:ln w="38100">
              <a:solidFill>
                <a:srgbClr val="33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428595" y="5715016"/>
              <a:ext cx="2388291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解除闭塞</a:t>
              </a:r>
              <a:endParaRPr lang="zh-CN" altLang="en-US" sz="24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762756" y="2457442"/>
            <a:ext cx="6786610" cy="4164217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  <a:buSzPct val="100000"/>
              <a:buFont typeface="Wingdings" pitchFamily="2" charset="2"/>
              <a:buChar char="Ø"/>
            </a:pPr>
            <a:r>
              <a:rPr lang="zh-CN" altLang="en-US" sz="2800" b="1" dirty="0" smtClean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路票是电话闭塞法行车时列车占用区间的行车凭证。</a:t>
            </a:r>
            <a:endParaRPr lang="en-US" altLang="zh-CN" sz="2800" b="1" dirty="0" smtClean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5000"/>
              </a:lnSpc>
              <a:buSzPct val="100000"/>
              <a:buFont typeface="Wingdings" pitchFamily="2" charset="2"/>
              <a:buChar char="Ø"/>
            </a:pPr>
            <a:r>
              <a:rPr lang="zh-CN" altLang="en-US" sz="28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发车站接到接车站闭塞承认信号后，填写路票交给司机</a:t>
            </a:r>
            <a:endParaRPr lang="en-US" altLang="zh-CN" sz="2800" b="1" dirty="0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5000"/>
              </a:lnSpc>
              <a:buSzPct val="100000"/>
              <a:buFont typeface="Wingdings" pitchFamily="2" charset="2"/>
              <a:buChar char="Ø"/>
            </a:pP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司机确认路票正确后，凭车站发车指示信号开车</a:t>
            </a:r>
            <a:endParaRPr lang="en-US" altLang="zh-CN" sz="2800" b="1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5000"/>
              </a:lnSpc>
              <a:buSzPct val="100000"/>
              <a:buFont typeface="Wingdings" pitchFamily="2" charset="2"/>
              <a:buChar char="Ø"/>
            </a:pP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列车凭路票占用闭塞区间</a:t>
            </a:r>
            <a:endParaRPr lang="en-US" altLang="zh-CN" sz="2800" b="1" dirty="0" smtClean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318" y="1171558"/>
            <a:ext cx="2315682" cy="461665"/>
            <a:chOff x="548443" y="1281397"/>
            <a:chExt cx="231568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18870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、电话闭塞</a:t>
              </a:r>
              <a:endParaRPr lang="zh-CN" altLang="en-US" sz="2400" b="1" dirty="0"/>
            </a:p>
          </p:txBody>
        </p:sp>
      </p:grpSp>
      <p:sp>
        <p:nvSpPr>
          <p:cNvPr id="7" name="矩形 6"/>
          <p:cNvSpPr/>
          <p:nvPr/>
        </p:nvSpPr>
        <p:spPr>
          <a:xfrm>
            <a:off x="405566" y="2028814"/>
            <a:ext cx="188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06388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400" b="1" dirty="0" smtClean="0">
                <a:solidFill>
                  <a:srgbClr val="0303EB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）路票</a:t>
            </a:r>
            <a:endParaRPr lang="zh-CN" altLang="en-US" sz="2400" b="1" dirty="0" smtClean="0">
              <a:solidFill>
                <a:srgbClr val="0303EB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906424" y="3814764"/>
            <a:ext cx="4786346" cy="2928958"/>
            <a:chOff x="3763152" y="1671624"/>
            <a:chExt cx="4786346" cy="2928958"/>
          </a:xfrm>
        </p:grpSpPr>
        <p:sp>
          <p:nvSpPr>
            <p:cNvPr id="9" name="矩形 8"/>
            <p:cNvSpPr/>
            <p:nvPr/>
          </p:nvSpPr>
          <p:spPr>
            <a:xfrm>
              <a:off x="3763152" y="1671624"/>
              <a:ext cx="4786346" cy="292895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3834590" y="3814764"/>
              <a:ext cx="1500198" cy="649212"/>
            </a:xfrm>
            <a:prstGeom prst="roundRect">
              <a:avLst/>
            </a:prstGeom>
            <a:noFill/>
            <a:ln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906028" y="3814764"/>
              <a:ext cx="13468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  </a:t>
              </a:r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站</a:t>
              </a:r>
              <a:endParaRPr lang="en-US" altLang="zh-CN" sz="1800" b="1" dirty="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endParaRPr>
            </a:p>
            <a:p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行车专用章</a:t>
              </a:r>
              <a:endParaRPr lang="zh-CN" altLang="en-US" sz="1800" b="1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3834590" y="1743062"/>
              <a:ext cx="165051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（上行）</a:t>
              </a:r>
              <a:endParaRPr lang="en-US" altLang="zh-CN" sz="1800" b="1" dirty="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endParaRPr>
            </a:p>
            <a:p>
              <a:pPr algn="ctr"/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首限速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25Km/h</a:t>
              </a:r>
              <a:endParaRPr lang="zh-CN" altLang="en-US" sz="1800" b="1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7049300" y="1671624"/>
              <a:ext cx="13163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NO</a:t>
              </a:r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：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endParaRPr lang="zh-CN" altLang="en-US" sz="1800" b="1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7049300" y="2028814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dirty="0" smtClean="0"/>
                <a:t>道岔已加锁</a:t>
              </a:r>
              <a:endParaRPr lang="zh-CN" altLang="en-US" sz="1800" b="1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549102" y="2100252"/>
              <a:ext cx="135732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0303EB"/>
                  </a:solidFill>
                </a:rPr>
                <a:t>路   票</a:t>
              </a:r>
              <a:endParaRPr lang="zh-CN" altLang="en-US" sz="2400" b="1" dirty="0">
                <a:solidFill>
                  <a:srgbClr val="0303EB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5743977" y="2511380"/>
              <a:ext cx="965916" cy="0"/>
            </a:xfrm>
            <a:custGeom>
              <a:avLst/>
              <a:gdLst>
                <a:gd name="connsiteX0" fmla="*/ 0 w 965916"/>
                <a:gd name="connsiteY0" fmla="*/ 0 h 0"/>
                <a:gd name="connsiteX1" fmla="*/ 965916 w 965916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5916">
                  <a:moveTo>
                    <a:pt x="0" y="0"/>
                  </a:moveTo>
                  <a:lnTo>
                    <a:pt x="965916" y="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4334656" y="2671756"/>
              <a:ext cx="390203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 smtClean="0"/>
                <a:t>电话记录第</a:t>
              </a:r>
              <a:r>
                <a:rPr lang="zh-CN" altLang="en-US" sz="1800" b="1" u="sng" dirty="0" smtClean="0"/>
                <a:t>               </a:t>
              </a:r>
              <a:r>
                <a:rPr lang="zh-CN" altLang="en-US" sz="1800" b="1" dirty="0" smtClean="0"/>
                <a:t>号，车次</a:t>
              </a:r>
              <a:r>
                <a:rPr lang="zh-CN" altLang="en-US" sz="1800" b="1" u="sng" dirty="0" smtClean="0"/>
                <a:t>                </a:t>
              </a:r>
              <a:endParaRPr lang="en-US" altLang="zh-CN" sz="1800" b="1" u="sng" dirty="0" smtClean="0"/>
            </a:p>
            <a:p>
              <a:endParaRPr lang="en-US" altLang="zh-CN" sz="1800" b="1" u="sng" dirty="0" smtClean="0"/>
            </a:p>
            <a:p>
              <a:r>
                <a:rPr lang="en-US" altLang="zh-CN" sz="1800" b="1" u="sng" dirty="0" smtClean="0"/>
                <a:t>                          </a:t>
              </a:r>
              <a:r>
                <a:rPr lang="zh-CN" altLang="en-US" sz="1800" b="1" dirty="0" smtClean="0"/>
                <a:t>站至</a:t>
              </a:r>
              <a:r>
                <a:rPr lang="zh-CN" altLang="en-US" sz="1800" b="1" u="sng" dirty="0" smtClean="0"/>
                <a:t>                       </a:t>
              </a:r>
              <a:r>
                <a:rPr lang="zh-CN" altLang="en-US" sz="1800" b="1" dirty="0" smtClean="0"/>
                <a:t> 站</a:t>
              </a:r>
              <a:endParaRPr lang="zh-CN" altLang="en-US" sz="1800" b="1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5906292" y="3814764"/>
              <a:ext cx="25026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dirty="0" smtClean="0"/>
                <a:t>行车值班员</a:t>
              </a:r>
              <a:r>
                <a:rPr lang="zh-CN" altLang="en-US" sz="1800" b="1" u="sng" dirty="0" smtClean="0"/>
                <a:t>                      </a:t>
              </a:r>
              <a:endParaRPr lang="zh-CN" altLang="en-US" sz="1800" b="1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5906292" y="4171954"/>
              <a:ext cx="25699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u="sng" dirty="0" smtClean="0"/>
                <a:t>             </a:t>
              </a:r>
              <a:r>
                <a:rPr lang="zh-CN" altLang="en-US" sz="1800" b="1" dirty="0" smtClean="0"/>
                <a:t>年 </a:t>
              </a:r>
              <a:r>
                <a:rPr lang="zh-CN" altLang="en-US" sz="1800" b="1" u="sng" dirty="0" smtClean="0"/>
                <a:t>        </a:t>
              </a:r>
              <a:r>
                <a:rPr lang="zh-CN" altLang="en-US" sz="1800" b="1" dirty="0" smtClean="0"/>
                <a:t>月</a:t>
              </a:r>
              <a:r>
                <a:rPr lang="zh-CN" altLang="en-US" sz="1800" b="1" u="sng" dirty="0" smtClean="0"/>
                <a:t>         </a:t>
              </a:r>
              <a:r>
                <a:rPr lang="zh-CN" altLang="en-US" sz="1800" b="1" dirty="0" smtClean="0"/>
                <a:t>日</a:t>
              </a:r>
              <a:endParaRPr lang="zh-CN" altLang="en-US" sz="1800" b="1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62888" y="3814764"/>
            <a:ext cx="4838179" cy="2928958"/>
            <a:chOff x="3763152" y="1671624"/>
            <a:chExt cx="4838179" cy="2928958"/>
          </a:xfrm>
        </p:grpSpPr>
        <p:sp>
          <p:nvSpPr>
            <p:cNvPr id="21" name="矩形 20"/>
            <p:cNvSpPr/>
            <p:nvPr/>
          </p:nvSpPr>
          <p:spPr>
            <a:xfrm>
              <a:off x="3763152" y="1671624"/>
              <a:ext cx="4786346" cy="292895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834590" y="3814764"/>
              <a:ext cx="1500198" cy="649212"/>
            </a:xfrm>
            <a:prstGeom prst="roundRect">
              <a:avLst/>
            </a:prstGeom>
            <a:noFill/>
            <a:ln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906028" y="3814764"/>
              <a:ext cx="13468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  </a:t>
              </a:r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段</a:t>
              </a:r>
              <a:endParaRPr lang="en-US" altLang="zh-CN" sz="1800" b="1" dirty="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endParaRPr>
            </a:p>
            <a:p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行车专用章</a:t>
              </a:r>
              <a:endParaRPr lang="zh-CN" altLang="en-US" sz="1800" b="1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7049300" y="1671624"/>
              <a:ext cx="13163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NO</a:t>
              </a:r>
              <a:r>
                <a:rPr lang="zh-CN" altLang="en-US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：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 </a:t>
              </a:r>
              <a:r>
                <a:rPr lang="en-US" altLang="zh-CN" sz="1800" b="1" dirty="0" err="1" smtClean="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X</a:t>
              </a:r>
              <a:endParaRPr lang="zh-CN" altLang="en-US" sz="1800" b="1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7049300" y="2028814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dirty="0" smtClean="0"/>
                <a:t>道岔已加锁</a:t>
              </a:r>
              <a:endParaRPr lang="zh-CN" altLang="en-US" sz="1800" b="1" dirty="0"/>
            </a:p>
          </p:txBody>
        </p:sp>
        <p:sp>
          <p:nvSpPr>
            <p:cNvPr id="26" name="矩形 25"/>
            <p:cNvSpPr/>
            <p:nvPr/>
          </p:nvSpPr>
          <p:spPr>
            <a:xfrm>
              <a:off x="5549102" y="2100252"/>
              <a:ext cx="135732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0303EB"/>
                  </a:solidFill>
                </a:rPr>
                <a:t>路   票</a:t>
              </a:r>
              <a:endParaRPr lang="zh-CN" altLang="en-US" sz="2400" b="1" dirty="0">
                <a:solidFill>
                  <a:srgbClr val="0303EB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5743977" y="2511380"/>
              <a:ext cx="965916" cy="0"/>
            </a:xfrm>
            <a:custGeom>
              <a:avLst/>
              <a:gdLst>
                <a:gd name="connsiteX0" fmla="*/ 0 w 965916"/>
                <a:gd name="connsiteY0" fmla="*/ 0 h 0"/>
                <a:gd name="connsiteX1" fmla="*/ 965916 w 965916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5916">
                  <a:moveTo>
                    <a:pt x="0" y="0"/>
                  </a:moveTo>
                  <a:lnTo>
                    <a:pt x="965916" y="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8" name="矩形 27"/>
            <p:cNvSpPr/>
            <p:nvPr/>
          </p:nvSpPr>
          <p:spPr>
            <a:xfrm>
              <a:off x="4191780" y="2671756"/>
              <a:ext cx="415209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 smtClean="0"/>
                <a:t>电话记录第</a:t>
              </a:r>
              <a:r>
                <a:rPr lang="zh-CN" altLang="en-US" sz="1800" b="1" u="sng" dirty="0" smtClean="0"/>
                <a:t>               </a:t>
              </a:r>
              <a:r>
                <a:rPr lang="zh-CN" altLang="en-US" sz="1800" b="1" dirty="0" smtClean="0"/>
                <a:t>号，车次</a:t>
              </a:r>
              <a:r>
                <a:rPr lang="zh-CN" altLang="en-US" sz="1800" b="1" u="sng" dirty="0" smtClean="0"/>
                <a:t>                </a:t>
              </a:r>
              <a:endParaRPr lang="en-US" altLang="zh-CN" sz="1800" b="1" u="sng" dirty="0" smtClean="0"/>
            </a:p>
            <a:p>
              <a:endParaRPr lang="en-US" altLang="zh-CN" sz="1800" b="1" u="sng" dirty="0" smtClean="0"/>
            </a:p>
            <a:p>
              <a:r>
                <a:rPr lang="zh-CN" altLang="en-US" sz="1800" b="1" dirty="0" smtClean="0"/>
                <a:t>车辆段</a:t>
              </a:r>
              <a:r>
                <a:rPr lang="en-US" altLang="zh-CN" sz="1800" b="1" u="sng" dirty="0" smtClean="0"/>
                <a:t>              </a:t>
              </a:r>
              <a:r>
                <a:rPr lang="zh-CN" altLang="en-US" sz="1800" b="1" dirty="0" smtClean="0"/>
                <a:t>道至 上（下）行</a:t>
              </a:r>
              <a:r>
                <a:rPr lang="zh-CN" altLang="en-US" sz="1800" b="1" u="sng" dirty="0" smtClean="0"/>
                <a:t>           </a:t>
              </a:r>
              <a:r>
                <a:rPr lang="zh-CN" altLang="en-US" sz="1800" b="1" dirty="0" smtClean="0"/>
                <a:t> 站</a:t>
              </a:r>
              <a:endParaRPr lang="zh-CN" altLang="en-US" sz="1800" b="1" dirty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5406226" y="3814764"/>
              <a:ext cx="31951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dirty="0" smtClean="0"/>
                <a:t>车辆段运转值班员</a:t>
              </a:r>
              <a:r>
                <a:rPr lang="zh-CN" altLang="en-US" sz="1800" b="1" u="sng" dirty="0" smtClean="0"/>
                <a:t>                      </a:t>
              </a:r>
              <a:endParaRPr lang="zh-CN" altLang="en-US" sz="1800" b="1" dirty="0"/>
            </a:p>
          </p:txBody>
        </p:sp>
        <p:sp>
          <p:nvSpPr>
            <p:cNvPr id="30" name="矩形 29"/>
            <p:cNvSpPr/>
            <p:nvPr/>
          </p:nvSpPr>
          <p:spPr>
            <a:xfrm>
              <a:off x="5906292" y="4171954"/>
              <a:ext cx="25699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u="sng" dirty="0" smtClean="0"/>
                <a:t>             </a:t>
              </a:r>
              <a:r>
                <a:rPr lang="zh-CN" altLang="en-US" sz="1800" b="1" dirty="0" smtClean="0"/>
                <a:t>年 </a:t>
              </a:r>
              <a:r>
                <a:rPr lang="zh-CN" altLang="en-US" sz="1800" b="1" u="sng" dirty="0" smtClean="0"/>
                <a:t>        </a:t>
              </a:r>
              <a:r>
                <a:rPr lang="zh-CN" altLang="en-US" sz="1800" b="1" dirty="0" smtClean="0"/>
                <a:t>月</a:t>
              </a:r>
              <a:r>
                <a:rPr lang="zh-CN" altLang="en-US" sz="1800" b="1" u="sng" dirty="0" smtClean="0"/>
                <a:t>         </a:t>
              </a:r>
              <a:r>
                <a:rPr lang="zh-CN" altLang="en-US" sz="1800" b="1" dirty="0" smtClean="0"/>
                <a:t>日</a:t>
              </a:r>
              <a:endParaRPr lang="zh-CN" altLang="en-US" sz="1800" b="1" dirty="0"/>
            </a:p>
          </p:txBody>
        </p:sp>
      </p:grpSp>
      <p:sp>
        <p:nvSpPr>
          <p:cNvPr id="32" name="矩形 31"/>
          <p:cNvSpPr/>
          <p:nvPr/>
        </p:nvSpPr>
        <p:spPr>
          <a:xfrm>
            <a:off x="3620276" y="2243128"/>
            <a:ext cx="835824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  <a:buSzPct val="100000"/>
              <a:buFont typeface="Wingdings" pitchFamily="2" charset="2"/>
              <a:buChar char="Ø"/>
            </a:pP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电话记录五位：左边两位为车站序号、右边三位为同意闭塞信号，上行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002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开始，下行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001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开始</a:t>
            </a:r>
            <a:endParaRPr lang="en-US" altLang="zh-CN" sz="2400" b="1" dirty="0" smtClean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318" y="1171558"/>
            <a:ext cx="2315682" cy="461665"/>
            <a:chOff x="548443" y="1281397"/>
            <a:chExt cx="231568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E9800"/>
            </a:solidFill>
            <a:ln>
              <a:solidFill>
                <a:srgbClr val="FE9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18870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、电话闭塞</a:t>
              </a:r>
              <a:endParaRPr lang="zh-CN" altLang="en-US" sz="2400" b="1" dirty="0"/>
            </a:p>
          </p:txBody>
        </p:sp>
      </p:grpSp>
      <p:pic>
        <p:nvPicPr>
          <p:cNvPr id="7" name="Picture 2" descr="d:\360浏览器\360\360se\360se6\User Data\temp\200911191611442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2171690"/>
            <a:ext cx="5906292" cy="4429720"/>
          </a:xfrm>
          <a:prstGeom prst="rect">
            <a:avLst/>
          </a:prstGeom>
          <a:noFill/>
        </p:spPr>
      </p:pic>
      <p:pic>
        <p:nvPicPr>
          <p:cNvPr id="8" name="Picture 2" descr="d:\360浏览器\360\360se\360se6\User Data\temp\200912189513331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0606" y="2171690"/>
            <a:ext cx="5929354" cy="4465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318" y="1171558"/>
            <a:ext cx="2625062" cy="461665"/>
            <a:chOff x="548443" y="1281397"/>
            <a:chExt cx="262506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、半自动闭塞</a:t>
              </a:r>
              <a:endParaRPr lang="zh-CN" altLang="en-US" sz="2400" b="1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34194" y="1957376"/>
            <a:ext cx="10679064" cy="2143140"/>
            <a:chOff x="285720" y="1714488"/>
            <a:chExt cx="8499663" cy="2357454"/>
          </a:xfrm>
        </p:grpSpPr>
        <p:grpSp>
          <p:nvGrpSpPr>
            <p:cNvPr id="9" name="组合 9"/>
            <p:cNvGrpSpPr/>
            <p:nvPr/>
          </p:nvGrpSpPr>
          <p:grpSpPr>
            <a:xfrm>
              <a:off x="285720" y="1714488"/>
              <a:ext cx="8358246" cy="2357454"/>
              <a:chOff x="285720" y="1785926"/>
              <a:chExt cx="8358246" cy="2357454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285720" y="2143116"/>
                <a:ext cx="8358246" cy="2000264"/>
              </a:xfrm>
              <a:prstGeom prst="roundRect">
                <a:avLst/>
              </a:prstGeom>
              <a:noFill/>
              <a:ln w="28575" cap="flat" cmpd="sng" algn="ctr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endParaRPr>
              </a:p>
            </p:txBody>
          </p:sp>
          <p:grpSp>
            <p:nvGrpSpPr>
              <p:cNvPr id="12" name="组合 4"/>
              <p:cNvGrpSpPr/>
              <p:nvPr/>
            </p:nvGrpSpPr>
            <p:grpSpPr>
              <a:xfrm>
                <a:off x="500034" y="1785926"/>
                <a:ext cx="2357453" cy="642942"/>
                <a:chOff x="428596" y="1214422"/>
                <a:chExt cx="1857388" cy="642942"/>
              </a:xfrm>
              <a:solidFill>
                <a:srgbClr val="0070C0"/>
              </a:solidFill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</p:grpSpPr>
            <p:sp>
              <p:nvSpPr>
                <p:cNvPr id="13" name="圆角矩形 12"/>
                <p:cNvSpPr/>
                <p:nvPr/>
              </p:nvSpPr>
              <p:spPr>
                <a:xfrm>
                  <a:off x="428596" y="1214422"/>
                  <a:ext cx="1857388" cy="642942"/>
                </a:xfrm>
                <a:prstGeom prst="round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</a:ln>
                <a:effectLst>
                  <a:outerShdw blurRad="107950" dist="12700" dir="5400000" algn="ctr">
                    <a:srgbClr val="000000"/>
                  </a:outerShdw>
                </a:effectLst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Perpetua"/>
                    <a:ea typeface="宋体"/>
                    <a:cs typeface="+mn-cs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618126" y="1293004"/>
                  <a:ext cx="1478330" cy="507831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07950" dist="12700" dir="5400000" algn="ctr">
                    <a:srgbClr val="000000"/>
                  </a:outerShdw>
                </a:effectLst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txBody>
                <a:bodyPr wrap="squar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zh-CN" altLang="en-US" sz="2400" b="1" kern="0" dirty="0" smtClean="0">
                      <a:latin typeface="Arial" pitchFamily="34" charset="0"/>
                      <a:ea typeface="宋体" pitchFamily="2" charset="-122"/>
                    </a:rPr>
                    <a:t>②半自动闭塞</a:t>
                  </a:r>
                  <a:endPara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570014" y="2500306"/>
              <a:ext cx="8215369" cy="1320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  <a:buFont typeface="+mj-ea"/>
                <a:buAutoNum type="circleNumDbPlain"/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fangsong_gb2312"/>
                </a:rPr>
                <a:t>使用闭塞设备</a:t>
              </a:r>
              <a:endPara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endParaRPr>
            </a:p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  <a:buFont typeface="+mj-ea"/>
                <a:buAutoNum type="circleNumDbPlain"/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fangsong_gb2312"/>
                </a:rPr>
                <a:t>人工办理两个车站之间的闭塞手续</a:t>
              </a:r>
              <a:endPara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endParaRPr>
            </a:p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  <a:buFont typeface="+mj-ea"/>
                <a:buAutoNum type="circleNumDbPlain"/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fangsong_gb2312"/>
                </a:rPr>
                <a:t>列车凭出站信号机允许信号显示作为发车凭证。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77268" y="4529144"/>
            <a:ext cx="1571252" cy="1571252"/>
            <a:chOff x="405713" y="191"/>
            <a:chExt cx="1571252" cy="157125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6" name="椭圆 15"/>
            <p:cNvSpPr/>
            <p:nvPr/>
          </p:nvSpPr>
          <p:spPr>
            <a:xfrm>
              <a:off x="405713" y="191"/>
              <a:ext cx="1571252" cy="1571252"/>
            </a:xfrm>
            <a:prstGeom prst="ellipse">
              <a:avLst/>
            </a:prstGeom>
            <a:solidFill>
              <a:srgbClr val="EB641B">
                <a:hueOff val="0"/>
                <a:satOff val="0"/>
                <a:lumOff val="0"/>
                <a:alphaOff val="0"/>
              </a:srgbClr>
            </a:solidFill>
            <a:ln w="55000" cap="flat" cmpd="thickThin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7" name="椭圆 4"/>
            <p:cNvSpPr/>
            <p:nvPr/>
          </p:nvSpPr>
          <p:spPr>
            <a:xfrm>
              <a:off x="635818" y="230295"/>
              <a:ext cx="1111042" cy="1111044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ysClr val="window" lastClr="FFFFFF"/>
                  </a:solidFill>
                  <a:latin typeface="+mj-ea"/>
                  <a:ea typeface="+mj-ea"/>
                  <a:cs typeface="+mn-cs"/>
                </a:rPr>
                <a:t>人的  操纵</a:t>
              </a:r>
              <a:endParaRPr lang="zh-CN" altLang="en-US" sz="2400" b="1" kern="1200" dirty="0">
                <a:solidFill>
                  <a:sysClr val="window" lastClr="FFFFFF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76106" y="4859107"/>
            <a:ext cx="911326" cy="911326"/>
            <a:chOff x="2104551" y="330154"/>
            <a:chExt cx="911326" cy="911326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9" name="加号 18"/>
            <p:cNvSpPr/>
            <p:nvPr/>
          </p:nvSpPr>
          <p:spPr>
            <a:xfrm>
              <a:off x="2104551" y="330154"/>
              <a:ext cx="911326" cy="911326"/>
            </a:xfrm>
            <a:prstGeom prst="mathPlus">
              <a:avLst/>
            </a:prstGeom>
            <a:solidFill>
              <a:srgbClr val="EB641B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0" name="加号 6"/>
            <p:cNvSpPr/>
            <p:nvPr/>
          </p:nvSpPr>
          <p:spPr>
            <a:xfrm>
              <a:off x="2225347" y="678645"/>
              <a:ext cx="669734" cy="214344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b="1" kern="1200">
                <a:solidFill>
                  <a:sysClr val="window" lastClr="FFFFFF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15018" y="4529144"/>
            <a:ext cx="1571252" cy="1571252"/>
            <a:chOff x="3143463" y="191"/>
            <a:chExt cx="1571252" cy="157125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2" name="椭圆 21"/>
            <p:cNvSpPr/>
            <p:nvPr/>
          </p:nvSpPr>
          <p:spPr>
            <a:xfrm>
              <a:off x="3143463" y="191"/>
              <a:ext cx="1571252" cy="1571252"/>
            </a:xfrm>
            <a:prstGeom prst="ellipse">
              <a:avLst/>
            </a:prstGeom>
            <a:solidFill>
              <a:srgbClr val="EB641B">
                <a:hueOff val="5812304"/>
                <a:satOff val="-18573"/>
                <a:lumOff val="-4706"/>
                <a:alphaOff val="0"/>
              </a:srgbClr>
            </a:solidFill>
            <a:ln w="55000" cap="flat" cmpd="thickThin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3" name="椭圆 8"/>
            <p:cNvSpPr/>
            <p:nvPr/>
          </p:nvSpPr>
          <p:spPr>
            <a:xfrm>
              <a:off x="3373568" y="230295"/>
              <a:ext cx="1111042" cy="1111044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ysClr val="window" lastClr="FFFFFF"/>
                  </a:solidFill>
                  <a:latin typeface="+mj-ea"/>
                  <a:ea typeface="+mj-ea"/>
                  <a:cs typeface="+mn-cs"/>
                </a:rPr>
                <a:t>设备自动动作</a:t>
              </a:r>
              <a:endParaRPr lang="zh-CN" altLang="en-US" sz="2400" b="1" kern="1200" dirty="0">
                <a:solidFill>
                  <a:sysClr val="window" lastClr="FFFFFF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913856" y="4859107"/>
            <a:ext cx="911326" cy="911326"/>
            <a:chOff x="4842301" y="330154"/>
            <a:chExt cx="911326" cy="911326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5" name="等于号 24"/>
            <p:cNvSpPr/>
            <p:nvPr/>
          </p:nvSpPr>
          <p:spPr>
            <a:xfrm>
              <a:off x="4842301" y="330154"/>
              <a:ext cx="911326" cy="911326"/>
            </a:xfrm>
            <a:prstGeom prst="mathEqual">
              <a:avLst/>
            </a:prstGeom>
            <a:solidFill>
              <a:srgbClr val="EB641B">
                <a:hueOff val="11624607"/>
                <a:satOff val="-37145"/>
                <a:lumOff val="-9412"/>
                <a:alphaOff val="0"/>
              </a:srgb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等于号 10"/>
            <p:cNvSpPr/>
            <p:nvPr/>
          </p:nvSpPr>
          <p:spPr>
            <a:xfrm>
              <a:off x="4963097" y="517887"/>
              <a:ext cx="669734" cy="535860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b="1" kern="1200">
                <a:solidFill>
                  <a:sysClr val="window" lastClr="FFFFFF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952768" y="4529144"/>
            <a:ext cx="1571252" cy="1571252"/>
            <a:chOff x="5881213" y="191"/>
            <a:chExt cx="1571252" cy="157125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8" name="椭圆 27"/>
            <p:cNvSpPr/>
            <p:nvPr/>
          </p:nvSpPr>
          <p:spPr>
            <a:xfrm>
              <a:off x="5881213" y="191"/>
              <a:ext cx="1571252" cy="1571252"/>
            </a:xfrm>
            <a:prstGeom prst="ellipse">
              <a:avLst/>
            </a:prstGeom>
            <a:solidFill>
              <a:srgbClr val="EB641B">
                <a:hueOff val="11624607"/>
                <a:satOff val="-37145"/>
                <a:lumOff val="-9412"/>
                <a:alphaOff val="0"/>
              </a:srgbClr>
            </a:solidFill>
            <a:ln w="55000" cap="flat" cmpd="thickThin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椭圆 12"/>
            <p:cNvSpPr/>
            <p:nvPr/>
          </p:nvSpPr>
          <p:spPr>
            <a:xfrm>
              <a:off x="6111318" y="230295"/>
              <a:ext cx="1111042" cy="1111044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ysClr val="window" lastClr="FFFFFF"/>
                  </a:solidFill>
                  <a:latin typeface="+mj-ea"/>
                  <a:ea typeface="+mj-ea"/>
                  <a:cs typeface="+mn-cs"/>
                </a:rPr>
                <a:t>半自动闭塞</a:t>
              </a:r>
              <a:endParaRPr lang="zh-CN" altLang="en-US" sz="2400" b="1" kern="1200" dirty="0">
                <a:solidFill>
                  <a:sysClr val="window" lastClr="FFFFFF"/>
                </a:solidFill>
                <a:latin typeface="+mj-ea"/>
                <a:ea typeface="+mj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318" y="1171558"/>
            <a:ext cx="2625062" cy="461665"/>
            <a:chOff x="548443" y="1281397"/>
            <a:chExt cx="262506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、半自动闭塞</a:t>
              </a:r>
              <a:endParaRPr lang="zh-CN" altLang="en-US" sz="2400" b="1" dirty="0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3048772" y="2171690"/>
            <a:ext cx="214314" cy="217488"/>
            <a:chOff x="3048772" y="2171690"/>
            <a:chExt cx="214314" cy="217488"/>
          </a:xfrm>
        </p:grpSpPr>
        <p:sp>
          <p:nvSpPr>
            <p:cNvPr id="148" name="椭圆 147"/>
            <p:cNvSpPr/>
            <p:nvPr/>
          </p:nvSpPr>
          <p:spPr>
            <a:xfrm>
              <a:off x="3048772" y="217169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048772" y="2171690"/>
              <a:ext cx="0" cy="2174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262823" y="4100516"/>
            <a:ext cx="52149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1.</a:t>
            </a: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确认区间空闲，办理闭塞手续</a:t>
            </a: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1262823" y="4814896"/>
            <a:ext cx="57864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2.</a:t>
            </a: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出站信号机绿灯</a:t>
            </a: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262823" y="5529276"/>
            <a:ext cx="47149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3.</a:t>
            </a: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列车出站</a:t>
            </a: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262822" y="6243656"/>
            <a:ext cx="82153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4.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列车到达（接车站确认并向发车站发送</a:t>
            </a:r>
            <a:r>
              <a:rPr lang="zh-CN" altLang="en-US" sz="2400" b="1" kern="0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闭塞复原信息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）</a:t>
            </a:r>
          </a:p>
        </p:txBody>
      </p:sp>
      <p:sp>
        <p:nvSpPr>
          <p:cNvPr id="21" name="右箭头 20"/>
          <p:cNvSpPr/>
          <p:nvPr/>
        </p:nvSpPr>
        <p:spPr>
          <a:xfrm>
            <a:off x="4406094" y="2957508"/>
            <a:ext cx="3214710" cy="214314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flipV="1">
            <a:off x="977070" y="2528880"/>
            <a:ext cx="10283868" cy="45719"/>
          </a:xfrm>
          <a:custGeom>
            <a:avLst/>
            <a:gdLst>
              <a:gd name="connsiteX0" fmla="*/ 0 w 8605380"/>
              <a:gd name="connsiteY0" fmla="*/ 0 h 0"/>
              <a:gd name="connsiteX1" fmla="*/ 8605380 w 86053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5380">
                <a:moveTo>
                  <a:pt x="0" y="0"/>
                </a:moveTo>
                <a:lnTo>
                  <a:pt x="8605380" y="0"/>
                </a:lnTo>
              </a:path>
            </a:pathLst>
          </a:custGeom>
          <a:ln w="57150">
            <a:solidFill>
              <a:srgbClr val="0808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620014" y="2171690"/>
            <a:ext cx="1143012" cy="357194"/>
            <a:chOff x="3906030" y="5314962"/>
            <a:chExt cx="1143012" cy="357194"/>
          </a:xfrm>
        </p:grpSpPr>
        <p:sp>
          <p:nvSpPr>
            <p:cNvPr id="106" name="矩形 11"/>
            <p:cNvSpPr/>
            <p:nvPr/>
          </p:nvSpPr>
          <p:spPr>
            <a:xfrm>
              <a:off x="3977466" y="5314962"/>
              <a:ext cx="1071570" cy="285752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组合 11"/>
            <p:cNvGrpSpPr/>
            <p:nvPr/>
          </p:nvGrpSpPr>
          <p:grpSpPr>
            <a:xfrm>
              <a:off x="3906030" y="5314965"/>
              <a:ext cx="1143012" cy="357191"/>
              <a:chOff x="1357290" y="1352550"/>
              <a:chExt cx="2714644" cy="433376"/>
            </a:xfrm>
          </p:grpSpPr>
          <p:grpSp>
            <p:nvGrpSpPr>
              <p:cNvPr id="108" name="组合 120"/>
              <p:cNvGrpSpPr/>
              <p:nvPr/>
            </p:nvGrpSpPr>
            <p:grpSpPr>
              <a:xfrm>
                <a:off x="3714744" y="1643050"/>
                <a:ext cx="285752" cy="142876"/>
                <a:chOff x="3643306" y="1643050"/>
                <a:chExt cx="285752" cy="142876"/>
              </a:xfrm>
            </p:grpSpPr>
            <p:sp>
              <p:nvSpPr>
                <p:cNvPr id="140" name="椭圆 139"/>
                <p:cNvSpPr/>
                <p:nvPr/>
              </p:nvSpPr>
              <p:spPr>
                <a:xfrm>
                  <a:off x="3643306" y="1643050"/>
                  <a:ext cx="142876" cy="1428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椭圆 140"/>
                <p:cNvSpPr/>
                <p:nvPr/>
              </p:nvSpPr>
              <p:spPr>
                <a:xfrm>
                  <a:off x="3786182" y="1643050"/>
                  <a:ext cx="142876" cy="1428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9" name="组合 121"/>
              <p:cNvGrpSpPr/>
              <p:nvPr/>
            </p:nvGrpSpPr>
            <p:grpSpPr>
              <a:xfrm>
                <a:off x="1500166" y="1643050"/>
                <a:ext cx="285752" cy="142876"/>
                <a:chOff x="1643042" y="1643050"/>
                <a:chExt cx="285752" cy="142876"/>
              </a:xfrm>
            </p:grpSpPr>
            <p:sp>
              <p:nvSpPr>
                <p:cNvPr id="138" name="椭圆 137"/>
                <p:cNvSpPr/>
                <p:nvPr/>
              </p:nvSpPr>
              <p:spPr>
                <a:xfrm>
                  <a:off x="1643042" y="1643050"/>
                  <a:ext cx="142876" cy="1428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" name="椭圆 138"/>
                <p:cNvSpPr/>
                <p:nvPr/>
              </p:nvSpPr>
              <p:spPr>
                <a:xfrm>
                  <a:off x="1785918" y="1643050"/>
                  <a:ext cx="142876" cy="1428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0" name="矩形 109"/>
              <p:cNvSpPr/>
              <p:nvPr/>
            </p:nvSpPr>
            <p:spPr>
              <a:xfrm>
                <a:off x="1357290" y="1643050"/>
                <a:ext cx="2714644" cy="714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1" name="组合 111"/>
              <p:cNvGrpSpPr/>
              <p:nvPr/>
            </p:nvGrpSpPr>
            <p:grpSpPr>
              <a:xfrm>
                <a:off x="1428728" y="1352550"/>
                <a:ext cx="2628922" cy="366713"/>
                <a:chOff x="1428728" y="1352550"/>
                <a:chExt cx="2628922" cy="366713"/>
              </a:xfrm>
            </p:grpSpPr>
            <p:sp>
              <p:nvSpPr>
                <p:cNvPr id="112" name="任意多边形 17"/>
                <p:cNvSpPr/>
                <p:nvPr/>
              </p:nvSpPr>
              <p:spPr>
                <a:xfrm>
                  <a:off x="1428728" y="1643049"/>
                  <a:ext cx="2428892" cy="45719"/>
                </a:xfrm>
                <a:custGeom>
                  <a:avLst/>
                  <a:gdLst>
                    <a:gd name="connsiteX0" fmla="*/ 0 w 1157288"/>
                    <a:gd name="connsiteY0" fmla="*/ 0 h 0"/>
                    <a:gd name="connsiteX1" fmla="*/ 1157288 w 1157288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57288">
                      <a:moveTo>
                        <a:pt x="0" y="0"/>
                      </a:moveTo>
                      <a:lnTo>
                        <a:pt x="1157288" y="0"/>
                      </a:lnTo>
                    </a:path>
                  </a:pathLst>
                </a:cu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任意多边形 18"/>
                <p:cNvSpPr/>
                <p:nvPr/>
              </p:nvSpPr>
              <p:spPr>
                <a:xfrm>
                  <a:off x="1643042" y="1428736"/>
                  <a:ext cx="200010" cy="285750"/>
                </a:xfrm>
                <a:custGeom>
                  <a:avLst/>
                  <a:gdLst>
                    <a:gd name="connsiteX0" fmla="*/ 100013 w 100013"/>
                    <a:gd name="connsiteY0" fmla="*/ 280987 h 285750"/>
                    <a:gd name="connsiteX1" fmla="*/ 100013 w 100013"/>
                    <a:gd name="connsiteY1" fmla="*/ 0 h 285750"/>
                    <a:gd name="connsiteX2" fmla="*/ 0 w 100013"/>
                    <a:gd name="connsiteY2" fmla="*/ 0 h 285750"/>
                    <a:gd name="connsiteX3" fmla="*/ 0 w 100013"/>
                    <a:gd name="connsiteY3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3" h="285750">
                      <a:moveTo>
                        <a:pt x="100013" y="280987"/>
                      </a:moveTo>
                      <a:lnTo>
                        <a:pt x="100013" y="0"/>
                      </a:lnTo>
                      <a:lnTo>
                        <a:pt x="0" y="0"/>
                      </a:lnTo>
                      <a:lnTo>
                        <a:pt x="0" y="28575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任意多边形 113"/>
                <p:cNvSpPr/>
                <p:nvPr/>
              </p:nvSpPr>
              <p:spPr>
                <a:xfrm flipV="1">
                  <a:off x="1433513" y="1568768"/>
                  <a:ext cx="2566983" cy="74281"/>
                </a:xfrm>
                <a:custGeom>
                  <a:avLst/>
                  <a:gdLst>
                    <a:gd name="connsiteX0" fmla="*/ 0 w 1843087"/>
                    <a:gd name="connsiteY0" fmla="*/ 0 h 0"/>
                    <a:gd name="connsiteX1" fmla="*/ 1843087 w 18430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43087">
                      <a:moveTo>
                        <a:pt x="0" y="0"/>
                      </a:moveTo>
                      <a:lnTo>
                        <a:pt x="1843087" y="0"/>
                      </a:lnTo>
                    </a:path>
                  </a:pathLst>
                </a:custGeom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任意多边形 20"/>
                <p:cNvSpPr/>
                <p:nvPr/>
              </p:nvSpPr>
              <p:spPr>
                <a:xfrm>
                  <a:off x="2300288" y="1428736"/>
                  <a:ext cx="200010" cy="285750"/>
                </a:xfrm>
                <a:custGeom>
                  <a:avLst/>
                  <a:gdLst>
                    <a:gd name="connsiteX0" fmla="*/ 100013 w 100013"/>
                    <a:gd name="connsiteY0" fmla="*/ 280987 h 285750"/>
                    <a:gd name="connsiteX1" fmla="*/ 100013 w 100013"/>
                    <a:gd name="connsiteY1" fmla="*/ 0 h 285750"/>
                    <a:gd name="connsiteX2" fmla="*/ 0 w 100013"/>
                    <a:gd name="connsiteY2" fmla="*/ 0 h 285750"/>
                    <a:gd name="connsiteX3" fmla="*/ 0 w 100013"/>
                    <a:gd name="connsiteY3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3" h="285750">
                      <a:moveTo>
                        <a:pt x="100013" y="280987"/>
                      </a:moveTo>
                      <a:lnTo>
                        <a:pt x="100013" y="0"/>
                      </a:lnTo>
                      <a:lnTo>
                        <a:pt x="0" y="0"/>
                      </a:lnTo>
                      <a:lnTo>
                        <a:pt x="0" y="28575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任意多边形 115"/>
                <p:cNvSpPr/>
                <p:nvPr/>
              </p:nvSpPr>
              <p:spPr>
                <a:xfrm>
                  <a:off x="3000364" y="1428736"/>
                  <a:ext cx="200010" cy="285750"/>
                </a:xfrm>
                <a:custGeom>
                  <a:avLst/>
                  <a:gdLst>
                    <a:gd name="connsiteX0" fmla="*/ 100013 w 100013"/>
                    <a:gd name="connsiteY0" fmla="*/ 280987 h 285750"/>
                    <a:gd name="connsiteX1" fmla="*/ 100013 w 100013"/>
                    <a:gd name="connsiteY1" fmla="*/ 0 h 285750"/>
                    <a:gd name="connsiteX2" fmla="*/ 0 w 100013"/>
                    <a:gd name="connsiteY2" fmla="*/ 0 h 285750"/>
                    <a:gd name="connsiteX3" fmla="*/ 0 w 100013"/>
                    <a:gd name="connsiteY3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3" h="285750">
                      <a:moveTo>
                        <a:pt x="100013" y="280987"/>
                      </a:moveTo>
                      <a:lnTo>
                        <a:pt x="100013" y="0"/>
                      </a:lnTo>
                      <a:lnTo>
                        <a:pt x="0" y="0"/>
                      </a:lnTo>
                      <a:lnTo>
                        <a:pt x="0" y="28575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任意多边形 116"/>
                <p:cNvSpPr/>
                <p:nvPr/>
              </p:nvSpPr>
              <p:spPr>
                <a:xfrm>
                  <a:off x="3657610" y="1428736"/>
                  <a:ext cx="200010" cy="285750"/>
                </a:xfrm>
                <a:custGeom>
                  <a:avLst/>
                  <a:gdLst>
                    <a:gd name="connsiteX0" fmla="*/ 100013 w 100013"/>
                    <a:gd name="connsiteY0" fmla="*/ 280987 h 285750"/>
                    <a:gd name="connsiteX1" fmla="*/ 100013 w 100013"/>
                    <a:gd name="connsiteY1" fmla="*/ 0 h 285750"/>
                    <a:gd name="connsiteX2" fmla="*/ 0 w 100013"/>
                    <a:gd name="connsiteY2" fmla="*/ 0 h 285750"/>
                    <a:gd name="connsiteX3" fmla="*/ 0 w 100013"/>
                    <a:gd name="connsiteY3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3" h="285750">
                      <a:moveTo>
                        <a:pt x="100013" y="280987"/>
                      </a:moveTo>
                      <a:lnTo>
                        <a:pt x="100013" y="0"/>
                      </a:lnTo>
                      <a:lnTo>
                        <a:pt x="0" y="0"/>
                      </a:lnTo>
                      <a:lnTo>
                        <a:pt x="0" y="28575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任意多边形 117"/>
                <p:cNvSpPr/>
                <p:nvPr/>
              </p:nvSpPr>
              <p:spPr>
                <a:xfrm>
                  <a:off x="1747838" y="1428750"/>
                  <a:ext cx="0" cy="280988"/>
                </a:xfrm>
                <a:custGeom>
                  <a:avLst/>
                  <a:gdLst>
                    <a:gd name="connsiteX0" fmla="*/ 0 w 0"/>
                    <a:gd name="connsiteY0" fmla="*/ 0 h 280988"/>
                    <a:gd name="connsiteX1" fmla="*/ 0 w 0"/>
                    <a:gd name="connsiteY1" fmla="*/ 280988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80988">
                      <a:moveTo>
                        <a:pt x="0" y="0"/>
                      </a:moveTo>
                      <a:lnTo>
                        <a:pt x="0" y="280988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9" name="任意多边形 118"/>
                <p:cNvSpPr/>
                <p:nvPr/>
              </p:nvSpPr>
              <p:spPr>
                <a:xfrm>
                  <a:off x="2405079" y="1428750"/>
                  <a:ext cx="0" cy="285750"/>
                </a:xfrm>
                <a:custGeom>
                  <a:avLst/>
                  <a:gdLst>
                    <a:gd name="connsiteX0" fmla="*/ 0 w 0"/>
                    <a:gd name="connsiteY0" fmla="*/ 0 h 285750"/>
                    <a:gd name="connsiteX1" fmla="*/ 0 w 0"/>
                    <a:gd name="connsiteY1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85750">
                      <a:moveTo>
                        <a:pt x="0" y="0"/>
                      </a:moveTo>
                      <a:lnTo>
                        <a:pt x="0" y="28575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任意多边形 119"/>
                <p:cNvSpPr/>
                <p:nvPr/>
              </p:nvSpPr>
              <p:spPr>
                <a:xfrm>
                  <a:off x="3105151" y="1428750"/>
                  <a:ext cx="0" cy="285750"/>
                </a:xfrm>
                <a:custGeom>
                  <a:avLst/>
                  <a:gdLst>
                    <a:gd name="connsiteX0" fmla="*/ 0 w 0"/>
                    <a:gd name="connsiteY0" fmla="*/ 0 h 285750"/>
                    <a:gd name="connsiteX1" fmla="*/ 0 w 0"/>
                    <a:gd name="connsiteY1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85750">
                      <a:moveTo>
                        <a:pt x="0" y="0"/>
                      </a:moveTo>
                      <a:lnTo>
                        <a:pt x="0" y="28575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任意多边形 120"/>
                <p:cNvSpPr/>
                <p:nvPr/>
              </p:nvSpPr>
              <p:spPr>
                <a:xfrm>
                  <a:off x="3762392" y="1428750"/>
                  <a:ext cx="0" cy="280988"/>
                </a:xfrm>
                <a:custGeom>
                  <a:avLst/>
                  <a:gdLst>
                    <a:gd name="connsiteX0" fmla="*/ 0 w 0"/>
                    <a:gd name="connsiteY0" fmla="*/ 0 h 280988"/>
                    <a:gd name="connsiteX1" fmla="*/ 0 w 0"/>
                    <a:gd name="connsiteY1" fmla="*/ 280988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80988">
                      <a:moveTo>
                        <a:pt x="0" y="0"/>
                      </a:moveTo>
                      <a:lnTo>
                        <a:pt x="0" y="280988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圆角矩形 121"/>
                <p:cNvSpPr/>
                <p:nvPr/>
              </p:nvSpPr>
              <p:spPr>
                <a:xfrm>
                  <a:off x="1857356" y="1428736"/>
                  <a:ext cx="428628" cy="142876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3" name="圆角矩形 122"/>
                <p:cNvSpPr/>
                <p:nvPr/>
              </p:nvSpPr>
              <p:spPr>
                <a:xfrm>
                  <a:off x="2500298" y="1428736"/>
                  <a:ext cx="500066" cy="142876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圆角矩形 123"/>
                <p:cNvSpPr/>
                <p:nvPr/>
              </p:nvSpPr>
              <p:spPr>
                <a:xfrm>
                  <a:off x="3214678" y="1428736"/>
                  <a:ext cx="428628" cy="142876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圆角矩形 124"/>
                <p:cNvSpPr/>
                <p:nvPr/>
              </p:nvSpPr>
              <p:spPr>
                <a:xfrm>
                  <a:off x="1500166" y="1428736"/>
                  <a:ext cx="71438" cy="142876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圆角矩形 125"/>
                <p:cNvSpPr/>
                <p:nvPr/>
              </p:nvSpPr>
              <p:spPr>
                <a:xfrm>
                  <a:off x="3929058" y="1428736"/>
                  <a:ext cx="71438" cy="142876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任意多边形 126"/>
                <p:cNvSpPr/>
                <p:nvPr/>
              </p:nvSpPr>
              <p:spPr>
                <a:xfrm>
                  <a:off x="1428750" y="1357313"/>
                  <a:ext cx="114300" cy="361950"/>
                </a:xfrm>
                <a:custGeom>
                  <a:avLst/>
                  <a:gdLst>
                    <a:gd name="connsiteX0" fmla="*/ 114300 w 114300"/>
                    <a:gd name="connsiteY0" fmla="*/ 0 h 361950"/>
                    <a:gd name="connsiteX1" fmla="*/ 52388 w 114300"/>
                    <a:gd name="connsiteY1" fmla="*/ 28575 h 361950"/>
                    <a:gd name="connsiteX2" fmla="*/ 9525 w 114300"/>
                    <a:gd name="connsiteY2" fmla="*/ 147637 h 361950"/>
                    <a:gd name="connsiteX3" fmla="*/ 0 w 114300"/>
                    <a:gd name="connsiteY3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300" h="361950">
                      <a:moveTo>
                        <a:pt x="114300" y="0"/>
                      </a:moveTo>
                      <a:cubicBezTo>
                        <a:pt x="92075" y="1984"/>
                        <a:pt x="69850" y="3969"/>
                        <a:pt x="52388" y="28575"/>
                      </a:cubicBezTo>
                      <a:cubicBezTo>
                        <a:pt x="34926" y="53181"/>
                        <a:pt x="18256" y="92075"/>
                        <a:pt x="9525" y="147637"/>
                      </a:cubicBezTo>
                      <a:cubicBezTo>
                        <a:pt x="794" y="203200"/>
                        <a:pt x="397" y="282575"/>
                        <a:pt x="0" y="361950"/>
                      </a:cubicBez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任意多边形 127"/>
                <p:cNvSpPr/>
                <p:nvPr/>
              </p:nvSpPr>
              <p:spPr>
                <a:xfrm>
                  <a:off x="3957638" y="1352550"/>
                  <a:ext cx="100012" cy="361950"/>
                </a:xfrm>
                <a:custGeom>
                  <a:avLst/>
                  <a:gdLst>
                    <a:gd name="connsiteX0" fmla="*/ 0 w 100012"/>
                    <a:gd name="connsiteY0" fmla="*/ 0 h 361950"/>
                    <a:gd name="connsiteX1" fmla="*/ 71437 w 100012"/>
                    <a:gd name="connsiteY1" fmla="*/ 33338 h 361950"/>
                    <a:gd name="connsiteX2" fmla="*/ 95250 w 100012"/>
                    <a:gd name="connsiteY2" fmla="*/ 109538 h 361950"/>
                    <a:gd name="connsiteX3" fmla="*/ 100012 w 100012"/>
                    <a:gd name="connsiteY3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2" h="361950">
                      <a:moveTo>
                        <a:pt x="0" y="0"/>
                      </a:moveTo>
                      <a:cubicBezTo>
                        <a:pt x="27781" y="7541"/>
                        <a:pt x="55562" y="15082"/>
                        <a:pt x="71437" y="33338"/>
                      </a:cubicBezTo>
                      <a:cubicBezTo>
                        <a:pt x="87312" y="51594"/>
                        <a:pt x="90488" y="54769"/>
                        <a:pt x="95250" y="109538"/>
                      </a:cubicBezTo>
                      <a:cubicBezTo>
                        <a:pt x="100012" y="164307"/>
                        <a:pt x="100012" y="263128"/>
                        <a:pt x="100012" y="361950"/>
                      </a:cubicBez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任意多边形 128"/>
                <p:cNvSpPr/>
                <p:nvPr/>
              </p:nvSpPr>
              <p:spPr>
                <a:xfrm>
                  <a:off x="1543050" y="1357313"/>
                  <a:ext cx="2424113" cy="0"/>
                </a:xfrm>
                <a:custGeom>
                  <a:avLst/>
                  <a:gdLst>
                    <a:gd name="connsiteX0" fmla="*/ 0 w 2424113"/>
                    <a:gd name="connsiteY0" fmla="*/ 0 h 0"/>
                    <a:gd name="connsiteX1" fmla="*/ 2424113 w 2424113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424113">
                      <a:moveTo>
                        <a:pt x="0" y="0"/>
                      </a:moveTo>
                      <a:lnTo>
                        <a:pt x="2424113" y="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任意多边形 129"/>
                <p:cNvSpPr/>
                <p:nvPr/>
              </p:nvSpPr>
              <p:spPr>
                <a:xfrm>
                  <a:off x="1428750" y="1709738"/>
                  <a:ext cx="2628900" cy="4762"/>
                </a:xfrm>
                <a:custGeom>
                  <a:avLst/>
                  <a:gdLst>
                    <a:gd name="connsiteX0" fmla="*/ 0 w 2628900"/>
                    <a:gd name="connsiteY0" fmla="*/ 4762 h 4762"/>
                    <a:gd name="connsiteX1" fmla="*/ 2628900 w 2628900"/>
                    <a:gd name="connsiteY1" fmla="*/ 0 h 4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28900" h="4762">
                      <a:moveTo>
                        <a:pt x="0" y="4762"/>
                      </a:moveTo>
                      <a:lnTo>
                        <a:pt x="2628900" y="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任意多边形 130"/>
                <p:cNvSpPr/>
                <p:nvPr/>
              </p:nvSpPr>
              <p:spPr>
                <a:xfrm>
                  <a:off x="1614488" y="1352550"/>
                  <a:ext cx="0" cy="361950"/>
                </a:xfrm>
                <a:custGeom>
                  <a:avLst/>
                  <a:gdLst>
                    <a:gd name="connsiteX0" fmla="*/ 0 w 0"/>
                    <a:gd name="connsiteY0" fmla="*/ 0 h 361950"/>
                    <a:gd name="connsiteX1" fmla="*/ 0 w 0"/>
                    <a:gd name="connsiteY1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361950">
                      <a:moveTo>
                        <a:pt x="0" y="0"/>
                      </a:moveTo>
                      <a:lnTo>
                        <a:pt x="0" y="361950"/>
                      </a:lnTo>
                    </a:path>
                  </a:pathLst>
                </a:cu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任意多边形 131"/>
                <p:cNvSpPr/>
                <p:nvPr/>
              </p:nvSpPr>
              <p:spPr>
                <a:xfrm>
                  <a:off x="3881438" y="1357313"/>
                  <a:ext cx="0" cy="347662"/>
                </a:xfrm>
                <a:custGeom>
                  <a:avLst/>
                  <a:gdLst>
                    <a:gd name="connsiteX0" fmla="*/ 0 w 0"/>
                    <a:gd name="connsiteY0" fmla="*/ 0 h 347662"/>
                    <a:gd name="connsiteX1" fmla="*/ 0 w 0"/>
                    <a:gd name="connsiteY1" fmla="*/ 347662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347662">
                      <a:moveTo>
                        <a:pt x="0" y="0"/>
                      </a:moveTo>
                      <a:lnTo>
                        <a:pt x="0" y="347662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任意多边形 132"/>
                <p:cNvSpPr/>
                <p:nvPr/>
              </p:nvSpPr>
              <p:spPr>
                <a:xfrm>
                  <a:off x="1433513" y="1652588"/>
                  <a:ext cx="180975" cy="0"/>
                </a:xfrm>
                <a:custGeom>
                  <a:avLst/>
                  <a:gdLst>
                    <a:gd name="connsiteX0" fmla="*/ 0 w 180975"/>
                    <a:gd name="connsiteY0" fmla="*/ 0 h 0"/>
                    <a:gd name="connsiteX1" fmla="*/ 180975 w 180975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0975">
                      <a:moveTo>
                        <a:pt x="0" y="0"/>
                      </a:moveTo>
                      <a:lnTo>
                        <a:pt x="180975" y="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任意多边形 133"/>
                <p:cNvSpPr/>
                <p:nvPr/>
              </p:nvSpPr>
              <p:spPr>
                <a:xfrm>
                  <a:off x="1843088" y="1652588"/>
                  <a:ext cx="452437" cy="0"/>
                </a:xfrm>
                <a:custGeom>
                  <a:avLst/>
                  <a:gdLst>
                    <a:gd name="connsiteX0" fmla="*/ 0 w 452437"/>
                    <a:gd name="connsiteY0" fmla="*/ 0 h 0"/>
                    <a:gd name="connsiteX1" fmla="*/ 452437 w 45243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52437">
                      <a:moveTo>
                        <a:pt x="0" y="0"/>
                      </a:moveTo>
                      <a:lnTo>
                        <a:pt x="452437" y="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5" name="任意多边形 134"/>
                <p:cNvSpPr/>
                <p:nvPr/>
              </p:nvSpPr>
              <p:spPr>
                <a:xfrm>
                  <a:off x="2500313" y="1652588"/>
                  <a:ext cx="490537" cy="0"/>
                </a:xfrm>
                <a:custGeom>
                  <a:avLst/>
                  <a:gdLst>
                    <a:gd name="connsiteX0" fmla="*/ 0 w 490537"/>
                    <a:gd name="connsiteY0" fmla="*/ 0 h 0"/>
                    <a:gd name="connsiteX1" fmla="*/ 490537 w 49053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90537">
                      <a:moveTo>
                        <a:pt x="0" y="0"/>
                      </a:moveTo>
                      <a:lnTo>
                        <a:pt x="490537" y="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6" name="任意多边形 135"/>
                <p:cNvSpPr/>
                <p:nvPr/>
              </p:nvSpPr>
              <p:spPr>
                <a:xfrm>
                  <a:off x="3195638" y="1652588"/>
                  <a:ext cx="461962" cy="0"/>
                </a:xfrm>
                <a:custGeom>
                  <a:avLst/>
                  <a:gdLst>
                    <a:gd name="connsiteX0" fmla="*/ 0 w 461962"/>
                    <a:gd name="connsiteY0" fmla="*/ 0 h 0"/>
                    <a:gd name="connsiteX1" fmla="*/ 461962 w 461962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61962">
                      <a:moveTo>
                        <a:pt x="0" y="0"/>
                      </a:moveTo>
                      <a:lnTo>
                        <a:pt x="461962" y="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7" name="任意多边形 136"/>
                <p:cNvSpPr/>
                <p:nvPr/>
              </p:nvSpPr>
              <p:spPr>
                <a:xfrm>
                  <a:off x="3881438" y="1652588"/>
                  <a:ext cx="171450" cy="0"/>
                </a:xfrm>
                <a:custGeom>
                  <a:avLst/>
                  <a:gdLst>
                    <a:gd name="connsiteX0" fmla="*/ 0 w 171450"/>
                    <a:gd name="connsiteY0" fmla="*/ 0 h 0"/>
                    <a:gd name="connsiteX1" fmla="*/ 171450 w 17145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71450">
                      <a:moveTo>
                        <a:pt x="0" y="0"/>
                      </a:moveTo>
                      <a:lnTo>
                        <a:pt x="171450" y="0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26" name="矩形 25"/>
          <p:cNvSpPr/>
          <p:nvPr/>
        </p:nvSpPr>
        <p:spPr>
          <a:xfrm>
            <a:off x="1405698" y="2743194"/>
            <a:ext cx="1571636" cy="5715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+mn-ea"/>
              </a:rPr>
              <a:t>车站</a:t>
            </a:r>
            <a:r>
              <a:rPr lang="en-US" altLang="zh-CN" sz="2400" b="1" dirty="0" smtClean="0">
                <a:solidFill>
                  <a:schemeClr val="tx1"/>
                </a:solidFill>
                <a:latin typeface="+mn-ea"/>
              </a:rPr>
              <a:t>1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92374" y="2743194"/>
            <a:ext cx="1571636" cy="5715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+mn-ea"/>
              </a:rPr>
              <a:t>车站</a:t>
            </a:r>
            <a:r>
              <a:rPr lang="en-US" altLang="zh-CN" sz="2400" b="1" dirty="0" smtClean="0">
                <a:solidFill>
                  <a:schemeClr val="tx1"/>
                </a:solidFill>
                <a:latin typeface="+mn-ea"/>
              </a:rPr>
              <a:t>2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691450" y="18145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endParaRPr lang="zh-CN" altLang="en-US" sz="2400" dirty="0"/>
          </a:p>
        </p:txBody>
      </p:sp>
      <p:sp>
        <p:nvSpPr>
          <p:cNvPr id="33" name="矩形 32"/>
          <p:cNvSpPr/>
          <p:nvPr/>
        </p:nvSpPr>
        <p:spPr>
          <a:xfrm>
            <a:off x="8835250" y="18145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endParaRPr lang="zh-CN" altLang="en-US" sz="2400" dirty="0"/>
          </a:p>
        </p:txBody>
      </p:sp>
      <p:sp>
        <p:nvSpPr>
          <p:cNvPr id="144" name="任意多边形 143"/>
          <p:cNvSpPr/>
          <p:nvPr/>
        </p:nvSpPr>
        <p:spPr>
          <a:xfrm>
            <a:off x="10264010" y="2459865"/>
            <a:ext cx="0" cy="218941"/>
          </a:xfrm>
          <a:custGeom>
            <a:avLst/>
            <a:gdLst>
              <a:gd name="connsiteX0" fmla="*/ 0 w 0"/>
              <a:gd name="connsiteY0" fmla="*/ 0 h 218941"/>
              <a:gd name="connsiteX1" fmla="*/ 0 w 0"/>
              <a:gd name="connsiteY1" fmla="*/ 218941 h 21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18941">
                <a:moveTo>
                  <a:pt x="0" y="0"/>
                </a:moveTo>
                <a:lnTo>
                  <a:pt x="0" y="21894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任意多边形 144"/>
          <p:cNvSpPr/>
          <p:nvPr/>
        </p:nvSpPr>
        <p:spPr>
          <a:xfrm>
            <a:off x="8620936" y="2457442"/>
            <a:ext cx="0" cy="218941"/>
          </a:xfrm>
          <a:custGeom>
            <a:avLst/>
            <a:gdLst>
              <a:gd name="connsiteX0" fmla="*/ 0 w 0"/>
              <a:gd name="connsiteY0" fmla="*/ 0 h 218941"/>
              <a:gd name="connsiteX1" fmla="*/ 0 w 0"/>
              <a:gd name="connsiteY1" fmla="*/ 218941 h 21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18941">
                <a:moveTo>
                  <a:pt x="0" y="0"/>
                </a:moveTo>
                <a:lnTo>
                  <a:pt x="0" y="21894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任意多边形 145"/>
          <p:cNvSpPr/>
          <p:nvPr/>
        </p:nvSpPr>
        <p:spPr>
          <a:xfrm>
            <a:off x="3048772" y="2457442"/>
            <a:ext cx="0" cy="218941"/>
          </a:xfrm>
          <a:custGeom>
            <a:avLst/>
            <a:gdLst>
              <a:gd name="connsiteX0" fmla="*/ 0 w 0"/>
              <a:gd name="connsiteY0" fmla="*/ 0 h 218941"/>
              <a:gd name="connsiteX1" fmla="*/ 0 w 0"/>
              <a:gd name="connsiteY1" fmla="*/ 218941 h 21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18941">
                <a:moveTo>
                  <a:pt x="0" y="0"/>
                </a:moveTo>
                <a:lnTo>
                  <a:pt x="0" y="21894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>
            <a:off x="1334260" y="2457442"/>
            <a:ext cx="0" cy="218941"/>
          </a:xfrm>
          <a:custGeom>
            <a:avLst/>
            <a:gdLst>
              <a:gd name="connsiteX0" fmla="*/ 0 w 0"/>
              <a:gd name="connsiteY0" fmla="*/ 0 h 218941"/>
              <a:gd name="connsiteX1" fmla="*/ 0 w 0"/>
              <a:gd name="connsiteY1" fmla="*/ 218941 h 21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18941">
                <a:moveTo>
                  <a:pt x="0" y="0"/>
                </a:moveTo>
                <a:lnTo>
                  <a:pt x="0" y="21894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0" name="组合 149"/>
          <p:cNvGrpSpPr/>
          <p:nvPr/>
        </p:nvGrpSpPr>
        <p:grpSpPr>
          <a:xfrm>
            <a:off x="8549498" y="2171690"/>
            <a:ext cx="214314" cy="217488"/>
            <a:chOff x="3048772" y="2171690"/>
            <a:chExt cx="214314" cy="217488"/>
          </a:xfrm>
        </p:grpSpPr>
        <p:sp>
          <p:nvSpPr>
            <p:cNvPr id="151" name="椭圆 150"/>
            <p:cNvSpPr/>
            <p:nvPr/>
          </p:nvSpPr>
          <p:spPr>
            <a:xfrm>
              <a:off x="3048772" y="217169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2" name="直接连接符 151"/>
            <p:cNvCxnSpPr/>
            <p:nvPr/>
          </p:nvCxnSpPr>
          <p:spPr>
            <a:xfrm>
              <a:off x="3048772" y="2171690"/>
              <a:ext cx="0" cy="2174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3" name="组合 152"/>
          <p:cNvGrpSpPr/>
          <p:nvPr/>
        </p:nvGrpSpPr>
        <p:grpSpPr>
          <a:xfrm>
            <a:off x="10264010" y="2171690"/>
            <a:ext cx="214314" cy="217488"/>
            <a:chOff x="3048772" y="2171690"/>
            <a:chExt cx="214314" cy="217488"/>
          </a:xfrm>
        </p:grpSpPr>
        <p:sp>
          <p:nvSpPr>
            <p:cNvPr id="154" name="椭圆 153"/>
            <p:cNvSpPr/>
            <p:nvPr/>
          </p:nvSpPr>
          <p:spPr>
            <a:xfrm>
              <a:off x="3048772" y="217169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5" name="直接连接符 154"/>
            <p:cNvCxnSpPr/>
            <p:nvPr/>
          </p:nvCxnSpPr>
          <p:spPr>
            <a:xfrm>
              <a:off x="3048772" y="2171690"/>
              <a:ext cx="0" cy="2174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6" name="组合 155"/>
          <p:cNvGrpSpPr/>
          <p:nvPr/>
        </p:nvGrpSpPr>
        <p:grpSpPr>
          <a:xfrm>
            <a:off x="1262822" y="2171690"/>
            <a:ext cx="214314" cy="217488"/>
            <a:chOff x="3048772" y="2171690"/>
            <a:chExt cx="214314" cy="217488"/>
          </a:xfrm>
        </p:grpSpPr>
        <p:sp>
          <p:nvSpPr>
            <p:cNvPr id="157" name="椭圆 156"/>
            <p:cNvSpPr/>
            <p:nvPr/>
          </p:nvSpPr>
          <p:spPr>
            <a:xfrm>
              <a:off x="3048772" y="2171690"/>
              <a:ext cx="214314" cy="2143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8" name="直接连接符 157"/>
            <p:cNvCxnSpPr/>
            <p:nvPr/>
          </p:nvCxnSpPr>
          <p:spPr>
            <a:xfrm>
              <a:off x="3048772" y="2171690"/>
              <a:ext cx="0" cy="2174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9" name="组合 158"/>
          <p:cNvGrpSpPr/>
          <p:nvPr/>
        </p:nvGrpSpPr>
        <p:grpSpPr>
          <a:xfrm>
            <a:off x="3048772" y="2171690"/>
            <a:ext cx="214314" cy="217488"/>
            <a:chOff x="3048772" y="2171690"/>
            <a:chExt cx="214314" cy="217488"/>
          </a:xfrm>
        </p:grpSpPr>
        <p:sp>
          <p:nvSpPr>
            <p:cNvPr id="160" name="椭圆 159"/>
            <p:cNvSpPr/>
            <p:nvPr/>
          </p:nvSpPr>
          <p:spPr>
            <a:xfrm>
              <a:off x="3048772" y="2171690"/>
              <a:ext cx="214314" cy="21431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1" name="直接连接符 160"/>
            <p:cNvCxnSpPr/>
            <p:nvPr/>
          </p:nvCxnSpPr>
          <p:spPr>
            <a:xfrm>
              <a:off x="3048772" y="2171690"/>
              <a:ext cx="0" cy="2174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2" name="组合 161"/>
          <p:cNvGrpSpPr/>
          <p:nvPr/>
        </p:nvGrpSpPr>
        <p:grpSpPr>
          <a:xfrm>
            <a:off x="8549498" y="2171690"/>
            <a:ext cx="214314" cy="217488"/>
            <a:chOff x="3048772" y="2171690"/>
            <a:chExt cx="214314" cy="217488"/>
          </a:xfrm>
        </p:grpSpPr>
        <p:sp>
          <p:nvSpPr>
            <p:cNvPr id="163" name="椭圆 162"/>
            <p:cNvSpPr/>
            <p:nvPr/>
          </p:nvSpPr>
          <p:spPr>
            <a:xfrm>
              <a:off x="3048772" y="2171690"/>
              <a:ext cx="214314" cy="21431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4" name="直接连接符 163"/>
            <p:cNvCxnSpPr/>
            <p:nvPr/>
          </p:nvCxnSpPr>
          <p:spPr>
            <a:xfrm>
              <a:off x="3048772" y="2171690"/>
              <a:ext cx="0" cy="2174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12 0.00375 L 0.59777 0.00375 " pathEditMode="relative" ptsTypes="AA">
                                      <p:cBhvr>
                                        <p:cTn id="2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318" y="1171558"/>
            <a:ext cx="2625062" cy="461665"/>
            <a:chOff x="548443" y="1281397"/>
            <a:chExt cx="262506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、半自动闭塞</a:t>
              </a:r>
              <a:endParaRPr lang="zh-CN" altLang="en-US" sz="2400" b="1" dirty="0"/>
            </a:p>
          </p:txBody>
        </p:sp>
      </p:grpSp>
      <p:pic>
        <p:nvPicPr>
          <p:cNvPr id="7" name="图片 6" descr="C:\Users\Administrator\AppData\Roaming\Tencent\Users\603359521\QQ\WinTemp\RichOle\8~J2PLH`G2BCNZ`134TU)_K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1516" y="1814500"/>
            <a:ext cx="885831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48442" y="5029210"/>
            <a:ext cx="110728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921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在半自动闭塞情况下，上行方向发车站（人民广场站）要向接车站（儿童公园站）发车，发车站（人民广场站）行车值班员必须与接车站（儿童公园站）行车值班员配合办理闭塞手续，才能开放出站信号机。列车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16301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凭借出站信号机（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S1601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）显示绿色允许信号驶出，列车进入出站信号机（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S1601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）内方的轨道区段后，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S1601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显示红色禁止信号，两站之间处于“闭塞”状态，当列车到达接车站（儿童公园）后，由接车站（儿童公园站）行车值班员确认列车整列到达，向发车站（人民广场站）行车值班员发送闭塞复原信息，区间闭塞解除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8" name="Picture 2" descr="d:\360浏览器\360\360se\360se6\User Data\temp\90fba61c743012756af4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8574" y="2171690"/>
            <a:ext cx="5715040" cy="3987237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49366" y="2743194"/>
            <a:ext cx="335758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半自动闭塞既要值班员办理手续、开放出站信号，又依靠列车占用轨道电路，自动关闭而解除闭塞又要值班员参与。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91318" y="1171558"/>
            <a:ext cx="2625062" cy="461665"/>
            <a:chOff x="548443" y="1281397"/>
            <a:chExt cx="2625062" cy="461665"/>
          </a:xfrm>
        </p:grpSpPr>
        <p:sp>
          <p:nvSpPr>
            <p:cNvPr id="11" name="燕尾形 10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燕尾形 11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、半自动闭塞</a:t>
              </a:r>
              <a:endParaRPr lang="zh-CN" alt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106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第四</a:t>
            </a:r>
            <a:r>
              <a:rPr lang="zh-CN" altLang="en-US" sz="4000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章  区间闭塞技术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048640" y="3171822"/>
            <a:ext cx="778674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4.1  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传统的闭塞技术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360浏览器\360\360se\360se6\User Data\temp\144637ce11remmgo3pf3s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0474" y="1671624"/>
            <a:ext cx="6832833" cy="4500594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3743326"/>
            <a:ext cx="4286280" cy="230832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ea"/>
              <a:buAutoNum type="circleNumDbPlain"/>
              <a:defRPr/>
            </a:pP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站间只准走行一列列车</a:t>
            </a:r>
            <a:endParaRPr lang="en-US" altLang="zh-CN" sz="2400" b="1" kern="0" dirty="0" smtClean="0">
              <a:latin typeface="Times New Roman" pitchFamily="18" charset="0"/>
              <a:ea typeface="宋体" pitchFamily="2" charset="-122"/>
              <a:cs typeface="fangsong_gb2312"/>
            </a:endParaRPr>
          </a:p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ea"/>
              <a:buAutoNum type="circleNumDbPlain"/>
              <a:defRPr/>
            </a:pP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人工办理闭塞手续</a:t>
            </a:r>
            <a:endParaRPr lang="en-US" altLang="zh-CN" sz="2400" b="1" kern="0" dirty="0" smtClean="0">
              <a:latin typeface="Times New Roman" pitchFamily="18" charset="0"/>
              <a:ea typeface="宋体" pitchFamily="2" charset="-122"/>
              <a:cs typeface="fangsong_gb2312"/>
            </a:endParaRPr>
          </a:p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ea"/>
              <a:buAutoNum type="circleNumDbPlain"/>
              <a:defRPr/>
            </a:pP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人工确认列车完整到达和人工恢复闭塞</a:t>
            </a:r>
          </a:p>
        </p:txBody>
      </p:sp>
      <p:sp>
        <p:nvSpPr>
          <p:cNvPr id="4" name="矩形 3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9880" y="1314434"/>
            <a:ext cx="2625062" cy="461665"/>
            <a:chOff x="548443" y="1281397"/>
            <a:chExt cx="2625062" cy="461665"/>
          </a:xfrm>
        </p:grpSpPr>
        <p:sp>
          <p:nvSpPr>
            <p:cNvPr id="6" name="燕尾形 5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、半自动闭塞</a:t>
              </a:r>
              <a:endParaRPr lang="zh-CN" altLang="en-US" sz="2400" b="1" dirty="0"/>
            </a:p>
          </p:txBody>
        </p:sp>
      </p:grpSp>
      <p:sp>
        <p:nvSpPr>
          <p:cNvPr id="9" name="矩形 8"/>
          <p:cNvSpPr/>
          <p:nvPr/>
        </p:nvSpPr>
        <p:spPr>
          <a:xfrm>
            <a:off x="691318" y="310038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特征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360浏览器\360\360se\360se6\User Data\temp\2014271093625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671756"/>
            <a:ext cx="7219455" cy="4529144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19880" y="1314434"/>
            <a:ext cx="2625062" cy="461665"/>
            <a:chOff x="548443" y="1281397"/>
            <a:chExt cx="2625062" cy="461665"/>
          </a:xfrm>
        </p:grpSpPr>
        <p:sp>
          <p:nvSpPr>
            <p:cNvPr id="5" name="燕尾形 4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、半自动闭塞</a:t>
              </a:r>
              <a:endParaRPr lang="zh-CN" altLang="en-US" sz="2400" b="1" dirty="0"/>
            </a:p>
          </p:txBody>
        </p:sp>
      </p:grpSp>
      <p:pic>
        <p:nvPicPr>
          <p:cNvPr id="8" name="Picture 2" descr="d:\360浏览器\360\360se\360se6\User Data\temp\200911191620581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300" y="0"/>
            <a:ext cx="5191913" cy="3708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9946" y="2100252"/>
            <a:ext cx="9858444" cy="1928826"/>
            <a:chOff x="285720" y="1714488"/>
            <a:chExt cx="8358246" cy="1928826"/>
          </a:xfrm>
        </p:grpSpPr>
        <p:grpSp>
          <p:nvGrpSpPr>
            <p:cNvPr id="4" name="组合 9"/>
            <p:cNvGrpSpPr/>
            <p:nvPr/>
          </p:nvGrpSpPr>
          <p:grpSpPr>
            <a:xfrm>
              <a:off x="285720" y="1714488"/>
              <a:ext cx="8358246" cy="1928826"/>
              <a:chOff x="285720" y="1785926"/>
              <a:chExt cx="8358246" cy="1928826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285720" y="2143116"/>
                <a:ext cx="8358246" cy="1571636"/>
              </a:xfrm>
              <a:prstGeom prst="roundRect">
                <a:avLst/>
              </a:prstGeom>
              <a:noFill/>
              <a:ln w="28575" cap="flat" cmpd="sng" algn="ctr">
                <a:solidFill>
                  <a:srgbClr val="92D05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endParaRPr>
              </a:p>
            </p:txBody>
          </p:sp>
          <p:grpSp>
            <p:nvGrpSpPr>
              <p:cNvPr id="7" name="组合 4"/>
              <p:cNvGrpSpPr/>
              <p:nvPr/>
            </p:nvGrpSpPr>
            <p:grpSpPr>
              <a:xfrm>
                <a:off x="500034" y="1785926"/>
                <a:ext cx="2357453" cy="642942"/>
                <a:chOff x="428596" y="1214422"/>
                <a:chExt cx="1857388" cy="642942"/>
              </a:xfrm>
              <a:solidFill>
                <a:srgbClr val="0070C0"/>
              </a:solidFill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</p:grpSpPr>
            <p:sp>
              <p:nvSpPr>
                <p:cNvPr id="8" name="圆角矩形 7"/>
                <p:cNvSpPr/>
                <p:nvPr/>
              </p:nvSpPr>
              <p:spPr>
                <a:xfrm>
                  <a:off x="428596" y="1214422"/>
                  <a:ext cx="1857388" cy="642942"/>
                </a:xfrm>
                <a:prstGeom prst="round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</a:ln>
                <a:effectLst>
                  <a:outerShdw blurRad="107950" dist="12700" dir="5400000" algn="ctr">
                    <a:srgbClr val="000000"/>
                  </a:outerShdw>
                </a:effectLst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Perpetua"/>
                    <a:ea typeface="宋体"/>
                    <a:cs typeface="+mn-cs"/>
                  </a:endParaRPr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498340" y="1285860"/>
                  <a:ext cx="1675076" cy="461665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07950" dist="12700" dir="5400000" algn="ctr">
                    <a:srgbClr val="000000"/>
                  </a:outerShdw>
                </a:effectLst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txBody>
                <a:bodyPr wrap="squar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zh-CN" altLang="en-US" sz="2400" b="1" kern="0" dirty="0" smtClean="0">
                      <a:solidFill>
                        <a:sysClr val="window" lastClr="FFFFFF"/>
                      </a:solidFill>
                      <a:latin typeface="Arial" pitchFamily="34" charset="0"/>
                      <a:ea typeface="宋体" pitchFamily="2" charset="-122"/>
                    </a:rPr>
                    <a:t>③自动站间闭塞</a:t>
                  </a:r>
                  <a:endPara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  <p:sp>
          <p:nvSpPr>
            <p:cNvPr id="5" name="Rectangle 1"/>
            <p:cNvSpPr>
              <a:spLocks noChangeArrowheads="1"/>
            </p:cNvSpPr>
            <p:nvPr/>
          </p:nvSpPr>
          <p:spPr bwMode="auto">
            <a:xfrm>
              <a:off x="357158" y="2526565"/>
              <a:ext cx="821536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fangsong_gb2312"/>
                </a:rPr>
                <a:t>        在有区间占用检查的条件下，自动办理闭塞手续，列车凭信号显示发车后出站信号机自动关闭的闭塞方法。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20144" y="4482642"/>
            <a:ext cx="1903890" cy="1903890"/>
            <a:chOff x="1897" y="1191194"/>
            <a:chExt cx="1903890" cy="1903890"/>
          </a:xfrm>
        </p:grpSpPr>
        <p:sp>
          <p:nvSpPr>
            <p:cNvPr id="11" name="椭圆 10"/>
            <p:cNvSpPr/>
            <p:nvPr/>
          </p:nvSpPr>
          <p:spPr>
            <a:xfrm>
              <a:off x="1897" y="1191194"/>
              <a:ext cx="1903890" cy="190389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椭圆 4"/>
            <p:cNvSpPr/>
            <p:nvPr/>
          </p:nvSpPr>
          <p:spPr>
            <a:xfrm>
              <a:off x="280715" y="1470012"/>
              <a:ext cx="1346254" cy="13462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4777" tIns="26670" rIns="104777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latin typeface="+mj-ea"/>
                  <a:ea typeface="+mj-ea"/>
                </a:rPr>
                <a:t>有</a:t>
              </a:r>
              <a:r>
                <a:rPr lang="zh-CN" sz="2400" b="1" kern="1200" dirty="0" smtClean="0">
                  <a:latin typeface="+mj-ea"/>
                  <a:ea typeface="+mj-ea"/>
                </a:rPr>
                <a:t>区间占用检查设备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34656" y="4457706"/>
            <a:ext cx="1903890" cy="1903890"/>
            <a:chOff x="1525010" y="1191194"/>
            <a:chExt cx="1903890" cy="1903890"/>
          </a:xfrm>
        </p:grpSpPr>
        <p:sp>
          <p:nvSpPr>
            <p:cNvPr id="14" name="椭圆 13"/>
            <p:cNvSpPr/>
            <p:nvPr/>
          </p:nvSpPr>
          <p:spPr>
            <a:xfrm>
              <a:off x="1525010" y="1191194"/>
              <a:ext cx="1903890" cy="190389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2847829"/>
                <a:satOff val="8321"/>
                <a:lumOff val="-1569"/>
                <a:alphaOff val="0"/>
              </a:schemeClr>
            </a:fillRef>
            <a:effectRef idx="0">
              <a:schemeClr val="accent2">
                <a:alpha val="50000"/>
                <a:hueOff val="-2847829"/>
                <a:satOff val="8321"/>
                <a:lumOff val="-1569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5" name="椭圆 6"/>
            <p:cNvSpPr/>
            <p:nvPr/>
          </p:nvSpPr>
          <p:spPr>
            <a:xfrm>
              <a:off x="1803828" y="1470012"/>
              <a:ext cx="1346254" cy="13462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4777" tIns="26670" rIns="104777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+mj-ea"/>
                  <a:ea typeface="+mj-ea"/>
                </a:rPr>
                <a:t>区间只准走行一列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094997" y="4411204"/>
            <a:ext cx="1903890" cy="1903890"/>
            <a:chOff x="3048122" y="1191194"/>
            <a:chExt cx="1903890" cy="1903890"/>
          </a:xfrm>
        </p:grpSpPr>
        <p:sp>
          <p:nvSpPr>
            <p:cNvPr id="17" name="椭圆 16"/>
            <p:cNvSpPr/>
            <p:nvPr/>
          </p:nvSpPr>
          <p:spPr>
            <a:xfrm>
              <a:off x="3048122" y="1191194"/>
              <a:ext cx="1903890" cy="190389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5695658"/>
                <a:satOff val="16641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5695658"/>
                <a:satOff val="16641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8" name="椭圆 8"/>
            <p:cNvSpPr/>
            <p:nvPr/>
          </p:nvSpPr>
          <p:spPr>
            <a:xfrm>
              <a:off x="3326940" y="1470012"/>
              <a:ext cx="1346254" cy="13462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4777" tIns="26670" rIns="104777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+mj-ea"/>
                  <a:ea typeface="+mj-ea"/>
                </a:rPr>
                <a:t>自动办理闭塞手续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835118" y="4411204"/>
            <a:ext cx="1903890" cy="1903890"/>
            <a:chOff x="4571235" y="1191194"/>
            <a:chExt cx="1903890" cy="1903890"/>
          </a:xfrm>
        </p:grpSpPr>
        <p:sp>
          <p:nvSpPr>
            <p:cNvPr id="20" name="椭圆 19"/>
            <p:cNvSpPr/>
            <p:nvPr/>
          </p:nvSpPr>
          <p:spPr>
            <a:xfrm>
              <a:off x="4571235" y="1191194"/>
              <a:ext cx="1903890" cy="190389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8543487"/>
                <a:satOff val="24962"/>
                <a:lumOff val="-4706"/>
                <a:alphaOff val="0"/>
              </a:schemeClr>
            </a:fillRef>
            <a:effectRef idx="0">
              <a:schemeClr val="accent2">
                <a:alpha val="50000"/>
                <a:hueOff val="-8543487"/>
                <a:satOff val="24962"/>
                <a:lumOff val="-4706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椭圆 10"/>
            <p:cNvSpPr/>
            <p:nvPr/>
          </p:nvSpPr>
          <p:spPr>
            <a:xfrm>
              <a:off x="4850053" y="1470012"/>
              <a:ext cx="1438388" cy="13462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4777" tIns="26670" rIns="104777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+mj-ea"/>
                  <a:ea typeface="+mj-ea"/>
                </a:rPr>
                <a:t>自动确认到达</a:t>
              </a:r>
              <a:r>
                <a:rPr lang="zh-CN" altLang="en-US" sz="2400" b="1" kern="1200" dirty="0" smtClean="0">
                  <a:latin typeface="+mj-ea"/>
                  <a:ea typeface="+mj-ea"/>
                </a:rPr>
                <a:t>、</a:t>
              </a:r>
              <a:r>
                <a:rPr lang="zh-CN" sz="2400" b="1" kern="1200" dirty="0" smtClean="0">
                  <a:latin typeface="+mj-ea"/>
                  <a:ea typeface="+mj-ea"/>
                </a:rPr>
                <a:t>恢复闭塞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4.1.1  </a:t>
            </a:r>
            <a:r>
              <a:rPr lang="zh-CN" altLang="en-US" sz="2800" b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站间闭塞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19880" y="1314434"/>
            <a:ext cx="2934441" cy="461665"/>
            <a:chOff x="548443" y="1281397"/>
            <a:chExt cx="2934441" cy="461665"/>
          </a:xfrm>
        </p:grpSpPr>
        <p:sp>
          <p:nvSpPr>
            <p:cNvPr id="24" name="燕尾形 2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燕尾形 2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77070" y="1281397"/>
              <a:ext cx="25058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3</a:t>
              </a:r>
              <a:r>
                <a:rPr lang="zh-CN" altLang="en-US" sz="2400" b="1" dirty="0" smtClean="0"/>
                <a:t>、自动站间闭塞</a:t>
              </a:r>
              <a:endParaRPr lang="zh-CN" altLang="en-US" sz="2400" b="1" dirty="0"/>
            </a:p>
          </p:txBody>
        </p:sp>
      </p:grpSp>
      <p:sp>
        <p:nvSpPr>
          <p:cNvPr id="27" name="矩形 26"/>
          <p:cNvSpPr/>
          <p:nvPr/>
        </p:nvSpPr>
        <p:spPr>
          <a:xfrm>
            <a:off x="1477136" y="524352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特征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5566" y="1028682"/>
            <a:ext cx="2625062" cy="461665"/>
            <a:chOff x="548443" y="1281397"/>
            <a:chExt cx="262506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、定义与特征</a:t>
              </a:r>
              <a:endParaRPr lang="zh-CN" altLang="en-US" sz="2400" b="1" dirty="0"/>
            </a:p>
          </p:txBody>
        </p:sp>
      </p:grpSp>
      <p:grpSp>
        <p:nvGrpSpPr>
          <p:cNvPr id="14" name="组合 9"/>
          <p:cNvGrpSpPr/>
          <p:nvPr/>
        </p:nvGrpSpPr>
        <p:grpSpPr>
          <a:xfrm>
            <a:off x="619879" y="1528748"/>
            <a:ext cx="11621334" cy="1928827"/>
            <a:chOff x="345706" y="1789497"/>
            <a:chExt cx="8369698" cy="1832387"/>
          </a:xfrm>
        </p:grpSpPr>
        <p:sp>
          <p:nvSpPr>
            <p:cNvPr id="15" name="圆角矩形 14"/>
            <p:cNvSpPr/>
            <p:nvPr/>
          </p:nvSpPr>
          <p:spPr>
            <a:xfrm>
              <a:off x="500034" y="2140857"/>
              <a:ext cx="8215370" cy="1481027"/>
            </a:xfrm>
            <a:prstGeom prst="roundRect">
              <a:avLst>
                <a:gd name="adj" fmla="val 7531"/>
              </a:avLst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6" name="组合 8"/>
            <p:cNvGrpSpPr/>
            <p:nvPr/>
          </p:nvGrpSpPr>
          <p:grpSpPr>
            <a:xfrm>
              <a:off x="345706" y="1789497"/>
              <a:ext cx="1930011" cy="610795"/>
              <a:chOff x="-350204" y="2217581"/>
              <a:chExt cx="790988" cy="1151503"/>
            </a:xfrm>
          </p:grpSpPr>
          <p:sp>
            <p:nvSpPr>
              <p:cNvPr id="18" name="圆角矩形 4"/>
              <p:cNvSpPr/>
              <p:nvPr/>
            </p:nvSpPr>
            <p:spPr>
              <a:xfrm>
                <a:off x="-350204" y="2217581"/>
                <a:ext cx="738008" cy="115150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-329118" y="2345526"/>
                <a:ext cx="769902" cy="826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自动闭塞</a:t>
                </a:r>
                <a:endPara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714347" y="2468159"/>
              <a:ext cx="8001057" cy="1140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    </a:t>
              </a:r>
              <a:r>
                <a:rPr lang="zh-CN" altLang="en-US" sz="2400" b="1" dirty="0" smtClean="0">
                  <a:latin typeface="宋体" pitchFamily="2" charset="-122"/>
                  <a:ea typeface="宋体" pitchFamily="2" charset="-122"/>
                </a:rPr>
                <a:t>将站间区间划分成若干个闭塞分区，在每个闭塞分区的入口处，设置相应的通过信号机予以防护，而通过信号机的显示是根据列车的运行而自动变换的闭塞制式。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05632" y="3671888"/>
            <a:ext cx="10862453" cy="3224592"/>
            <a:chOff x="663879" y="3814764"/>
            <a:chExt cx="10862453" cy="3224592"/>
          </a:xfrm>
        </p:grpSpPr>
        <p:sp>
          <p:nvSpPr>
            <p:cNvPr id="21" name="任意多边形 20"/>
            <p:cNvSpPr/>
            <p:nvPr/>
          </p:nvSpPr>
          <p:spPr>
            <a:xfrm>
              <a:off x="676405" y="5098093"/>
              <a:ext cx="10835014" cy="0"/>
            </a:xfrm>
            <a:custGeom>
              <a:avLst/>
              <a:gdLst>
                <a:gd name="connsiteX0" fmla="*/ 0 w 10835014"/>
                <a:gd name="connsiteY0" fmla="*/ 0 h 0"/>
                <a:gd name="connsiteX1" fmla="*/ 10835014 w 1083501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835014">
                  <a:moveTo>
                    <a:pt x="0" y="0"/>
                  </a:moveTo>
                  <a:lnTo>
                    <a:pt x="10835014" y="0"/>
                  </a:lnTo>
                </a:path>
              </a:pathLst>
            </a:custGeom>
            <a:ln w="3810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691318" y="5672152"/>
              <a:ext cx="10835014" cy="0"/>
            </a:xfrm>
            <a:custGeom>
              <a:avLst/>
              <a:gdLst>
                <a:gd name="connsiteX0" fmla="*/ 0 w 10835014"/>
                <a:gd name="connsiteY0" fmla="*/ 0 h 0"/>
                <a:gd name="connsiteX1" fmla="*/ 10835014 w 1083501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835014">
                  <a:moveTo>
                    <a:pt x="0" y="0"/>
                  </a:moveTo>
                  <a:lnTo>
                    <a:pt x="10835014" y="0"/>
                  </a:lnTo>
                </a:path>
              </a:pathLst>
            </a:custGeom>
            <a:ln w="3810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663879" y="4600582"/>
              <a:ext cx="1503124" cy="510037"/>
            </a:xfrm>
            <a:custGeom>
              <a:avLst/>
              <a:gdLst>
                <a:gd name="connsiteX0" fmla="*/ 1503124 w 1503124"/>
                <a:gd name="connsiteY0" fmla="*/ 375781 h 375781"/>
                <a:gd name="connsiteX1" fmla="*/ 914400 w 1503124"/>
                <a:gd name="connsiteY1" fmla="*/ 0 h 375781"/>
                <a:gd name="connsiteX2" fmla="*/ 0 w 1503124"/>
                <a:gd name="connsiteY2" fmla="*/ 0 h 37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03124" h="375781">
                  <a:moveTo>
                    <a:pt x="1503124" y="375781"/>
                  </a:moveTo>
                  <a:lnTo>
                    <a:pt x="914400" y="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51562" y="5649238"/>
              <a:ext cx="1390389" cy="538620"/>
            </a:xfrm>
            <a:custGeom>
              <a:avLst/>
              <a:gdLst>
                <a:gd name="connsiteX0" fmla="*/ 1390389 w 1390389"/>
                <a:gd name="connsiteY0" fmla="*/ 0 h 538620"/>
                <a:gd name="connsiteX1" fmla="*/ 864296 w 1390389"/>
                <a:gd name="connsiteY1" fmla="*/ 538620 h 538620"/>
                <a:gd name="connsiteX2" fmla="*/ 0 w 1390389"/>
                <a:gd name="connsiteY2" fmla="*/ 538620 h 53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0389" h="538620">
                  <a:moveTo>
                    <a:pt x="1390389" y="0"/>
                  </a:moveTo>
                  <a:lnTo>
                    <a:pt x="864296" y="538620"/>
                  </a:lnTo>
                  <a:lnTo>
                    <a:pt x="0" y="538620"/>
                  </a:lnTo>
                </a:path>
              </a:pathLst>
            </a:custGeom>
            <a:ln w="3810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0121030" y="4600582"/>
              <a:ext cx="1365337" cy="497511"/>
            </a:xfrm>
            <a:custGeom>
              <a:avLst/>
              <a:gdLst>
                <a:gd name="connsiteX0" fmla="*/ 0 w 1365337"/>
                <a:gd name="connsiteY0" fmla="*/ 463463 h 463463"/>
                <a:gd name="connsiteX1" fmla="*/ 413359 w 1365337"/>
                <a:gd name="connsiteY1" fmla="*/ 0 h 463463"/>
                <a:gd name="connsiteX2" fmla="*/ 1365337 w 1365337"/>
                <a:gd name="connsiteY2" fmla="*/ 0 h 46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5337" h="463463">
                  <a:moveTo>
                    <a:pt x="0" y="463463"/>
                  </a:moveTo>
                  <a:lnTo>
                    <a:pt x="413359" y="0"/>
                  </a:lnTo>
                  <a:lnTo>
                    <a:pt x="1365337" y="0"/>
                  </a:lnTo>
                </a:path>
              </a:pathLst>
            </a:custGeom>
            <a:ln w="3810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0095978" y="5674290"/>
              <a:ext cx="1402915" cy="497928"/>
            </a:xfrm>
            <a:custGeom>
              <a:avLst/>
              <a:gdLst>
                <a:gd name="connsiteX0" fmla="*/ 0 w 1402915"/>
                <a:gd name="connsiteY0" fmla="*/ 0 h 526094"/>
                <a:gd name="connsiteX1" fmla="*/ 551145 w 1402915"/>
                <a:gd name="connsiteY1" fmla="*/ 526094 h 526094"/>
                <a:gd name="connsiteX2" fmla="*/ 1402915 w 1402915"/>
                <a:gd name="connsiteY2" fmla="*/ 526094 h 526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915" h="526094">
                  <a:moveTo>
                    <a:pt x="0" y="0"/>
                  </a:moveTo>
                  <a:lnTo>
                    <a:pt x="551145" y="526094"/>
                  </a:lnTo>
                  <a:lnTo>
                    <a:pt x="1402915" y="526094"/>
                  </a:lnTo>
                </a:path>
              </a:pathLst>
            </a:custGeom>
            <a:ln w="3810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567837" y="5110619"/>
              <a:ext cx="623812" cy="561533"/>
            </a:xfrm>
            <a:custGeom>
              <a:avLst/>
              <a:gdLst>
                <a:gd name="connsiteX0" fmla="*/ 0 w 651353"/>
                <a:gd name="connsiteY0" fmla="*/ 0 h 588723"/>
                <a:gd name="connsiteX1" fmla="*/ 651353 w 651353"/>
                <a:gd name="connsiteY1" fmla="*/ 588723 h 58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1353" h="588723">
                  <a:moveTo>
                    <a:pt x="0" y="0"/>
                  </a:moveTo>
                  <a:lnTo>
                    <a:pt x="651353" y="588723"/>
                  </a:lnTo>
                </a:path>
              </a:pathLst>
            </a:custGeom>
            <a:ln w="38100">
              <a:solidFill>
                <a:srgbClr val="0303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9093897" y="5110619"/>
              <a:ext cx="455734" cy="561533"/>
            </a:xfrm>
            <a:custGeom>
              <a:avLst/>
              <a:gdLst>
                <a:gd name="connsiteX0" fmla="*/ 463463 w 463463"/>
                <a:gd name="connsiteY0" fmla="*/ 0 h 576197"/>
                <a:gd name="connsiteX1" fmla="*/ 0 w 463463"/>
                <a:gd name="connsiteY1" fmla="*/ 576197 h 57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3463" h="576197">
                  <a:moveTo>
                    <a:pt x="463463" y="0"/>
                  </a:moveTo>
                  <a:lnTo>
                    <a:pt x="0" y="576197"/>
                  </a:lnTo>
                </a:path>
              </a:pathLst>
            </a:custGeom>
            <a:ln w="38100">
              <a:solidFill>
                <a:srgbClr val="0303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9" name="任意多边形 28"/>
            <p:cNvSpPr/>
            <p:nvPr/>
          </p:nvSpPr>
          <p:spPr>
            <a:xfrm flipH="1">
              <a:off x="1006467" y="4534422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0" name="任意多边形 29"/>
            <p:cNvSpPr/>
            <p:nvPr/>
          </p:nvSpPr>
          <p:spPr>
            <a:xfrm flipH="1">
              <a:off x="1002789" y="5034488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1" name="任意多边形 30"/>
            <p:cNvSpPr/>
            <p:nvPr/>
          </p:nvSpPr>
          <p:spPr>
            <a:xfrm flipH="1">
              <a:off x="1002789" y="5605992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2" name="任意多边形 31"/>
            <p:cNvSpPr/>
            <p:nvPr/>
          </p:nvSpPr>
          <p:spPr>
            <a:xfrm flipH="1">
              <a:off x="999111" y="6106058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3" name="任意多边形 32"/>
            <p:cNvSpPr/>
            <p:nvPr/>
          </p:nvSpPr>
          <p:spPr>
            <a:xfrm flipH="1">
              <a:off x="2145797" y="5029210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34" name="任意多边形 33"/>
            <p:cNvSpPr/>
            <p:nvPr/>
          </p:nvSpPr>
          <p:spPr>
            <a:xfrm flipH="1">
              <a:off x="2502987" y="5029210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5" name="任意多边形 34"/>
            <p:cNvSpPr/>
            <p:nvPr/>
          </p:nvSpPr>
          <p:spPr>
            <a:xfrm flipH="1">
              <a:off x="3145929" y="5605992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6" name="任意多边形 35"/>
            <p:cNvSpPr/>
            <p:nvPr/>
          </p:nvSpPr>
          <p:spPr>
            <a:xfrm flipH="1">
              <a:off x="2120078" y="5605992"/>
              <a:ext cx="45719" cy="137598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7" name="任意多边形 36"/>
            <p:cNvSpPr/>
            <p:nvPr/>
          </p:nvSpPr>
          <p:spPr>
            <a:xfrm flipH="1">
              <a:off x="11075546" y="4529144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8" name="任意多边形 37"/>
            <p:cNvSpPr/>
            <p:nvPr/>
          </p:nvSpPr>
          <p:spPr>
            <a:xfrm flipH="1">
              <a:off x="11071868" y="5029210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9" name="任意多边形 38"/>
            <p:cNvSpPr/>
            <p:nvPr/>
          </p:nvSpPr>
          <p:spPr>
            <a:xfrm flipH="1">
              <a:off x="11071868" y="5600714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0" name="任意多边形 39"/>
            <p:cNvSpPr/>
            <p:nvPr/>
          </p:nvSpPr>
          <p:spPr>
            <a:xfrm flipH="1">
              <a:off x="11068190" y="6100780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1" name="任意多边形 40"/>
            <p:cNvSpPr/>
            <p:nvPr/>
          </p:nvSpPr>
          <p:spPr>
            <a:xfrm flipH="1">
              <a:off x="10075414" y="5029210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2" name="任意多边形 41"/>
            <p:cNvSpPr/>
            <p:nvPr/>
          </p:nvSpPr>
          <p:spPr>
            <a:xfrm flipH="1">
              <a:off x="10075414" y="5600714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3" name="任意多边形 42"/>
            <p:cNvSpPr/>
            <p:nvPr/>
          </p:nvSpPr>
          <p:spPr>
            <a:xfrm flipH="1">
              <a:off x="9406753" y="5029210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4" name="任意多边形 43"/>
            <p:cNvSpPr/>
            <p:nvPr/>
          </p:nvSpPr>
          <p:spPr>
            <a:xfrm flipH="1">
              <a:off x="9049563" y="5600714"/>
              <a:ext cx="45719" cy="134096"/>
            </a:xfrm>
            <a:custGeom>
              <a:avLst/>
              <a:gdLst>
                <a:gd name="connsiteX0" fmla="*/ 0 w 0"/>
                <a:gd name="connsiteY0" fmla="*/ 0 h 162838"/>
                <a:gd name="connsiteX1" fmla="*/ 0 w 0"/>
                <a:gd name="connsiteY1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2838">
                  <a:moveTo>
                    <a:pt x="0" y="0"/>
                  </a:moveTo>
                  <a:lnTo>
                    <a:pt x="0" y="162838"/>
                  </a:lnTo>
                </a:path>
              </a:pathLst>
            </a:custGeom>
            <a:ln w="38100">
              <a:solidFill>
                <a:srgbClr val="00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grpSp>
          <p:nvGrpSpPr>
            <p:cNvPr id="45" name="组合 76"/>
            <p:cNvGrpSpPr/>
            <p:nvPr/>
          </p:nvGrpSpPr>
          <p:grpSpPr>
            <a:xfrm>
              <a:off x="1048508" y="4233797"/>
              <a:ext cx="8786874" cy="735130"/>
              <a:chOff x="1048508" y="4233797"/>
              <a:chExt cx="8786874" cy="735130"/>
            </a:xfrm>
          </p:grpSpPr>
          <p:grpSp>
            <p:nvGrpSpPr>
              <p:cNvPr id="103" name="组合 45"/>
              <p:cNvGrpSpPr/>
              <p:nvPr/>
            </p:nvGrpSpPr>
            <p:grpSpPr>
              <a:xfrm>
                <a:off x="1064712" y="4233797"/>
                <a:ext cx="340986" cy="225469"/>
                <a:chOff x="1064712" y="4233797"/>
                <a:chExt cx="340986" cy="225469"/>
              </a:xfrm>
            </p:grpSpPr>
            <p:sp>
              <p:nvSpPr>
                <p:cNvPr id="131" name="任意多边形 130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32" name="任意多边形 131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33" name="椭圆 42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104" name="组合 46"/>
              <p:cNvGrpSpPr/>
              <p:nvPr/>
            </p:nvGrpSpPr>
            <p:grpSpPr>
              <a:xfrm>
                <a:off x="1048508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128" name="任意多边形 127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29" name="任意多边形 128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30" name="椭圆 129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105" name="组合 50"/>
              <p:cNvGrpSpPr/>
              <p:nvPr/>
            </p:nvGrpSpPr>
            <p:grpSpPr>
              <a:xfrm>
                <a:off x="6406358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125" name="任意多边形 124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26" name="任意多边形 125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27" name="椭圆 53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106" name="组合 54"/>
              <p:cNvGrpSpPr/>
              <p:nvPr/>
            </p:nvGrpSpPr>
            <p:grpSpPr>
              <a:xfrm>
                <a:off x="7763680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122" name="任意多边形 55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23" name="任意多边形 56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24" name="椭圆 57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107" name="组合 58"/>
              <p:cNvGrpSpPr/>
              <p:nvPr/>
            </p:nvGrpSpPr>
            <p:grpSpPr>
              <a:xfrm>
                <a:off x="5049036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119" name="任意多边形 59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20" name="任意多边形 60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21" name="椭圆 120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108" name="组合 68"/>
              <p:cNvGrpSpPr/>
              <p:nvPr/>
            </p:nvGrpSpPr>
            <p:grpSpPr>
              <a:xfrm>
                <a:off x="3620276" y="4743458"/>
                <a:ext cx="357190" cy="225469"/>
                <a:chOff x="3906028" y="4743458"/>
                <a:chExt cx="357190" cy="225469"/>
              </a:xfrm>
            </p:grpSpPr>
            <p:sp>
              <p:nvSpPr>
                <p:cNvPr id="116" name="任意多边形 115"/>
                <p:cNvSpPr/>
                <p:nvPr/>
              </p:nvSpPr>
              <p:spPr>
                <a:xfrm>
                  <a:off x="3906028" y="4743458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17" name="圆角矩形 116"/>
                <p:cNvSpPr/>
                <p:nvPr/>
              </p:nvSpPr>
              <p:spPr>
                <a:xfrm>
                  <a:off x="4048904" y="4743458"/>
                  <a:ext cx="214314" cy="214314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18" name="任意多边形 117"/>
                <p:cNvSpPr/>
                <p:nvPr/>
              </p:nvSpPr>
              <p:spPr>
                <a:xfrm>
                  <a:off x="3908121" y="4860099"/>
                  <a:ext cx="112734" cy="0"/>
                </a:xfrm>
                <a:custGeom>
                  <a:avLst/>
                  <a:gdLst>
                    <a:gd name="connsiteX0" fmla="*/ 112734 w 112734"/>
                    <a:gd name="connsiteY0" fmla="*/ 0 h 0"/>
                    <a:gd name="connsiteX1" fmla="*/ 0 w 112734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2734">
                      <a:moveTo>
                        <a:pt x="112734" y="0"/>
                      </a:moveTo>
                      <a:lnTo>
                        <a:pt x="0" y="0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109" name="组合 75"/>
              <p:cNvGrpSpPr/>
              <p:nvPr/>
            </p:nvGrpSpPr>
            <p:grpSpPr>
              <a:xfrm>
                <a:off x="9049564" y="4743458"/>
                <a:ext cx="785818" cy="225469"/>
                <a:chOff x="9049564" y="4743458"/>
                <a:chExt cx="785818" cy="225469"/>
              </a:xfrm>
            </p:grpSpPr>
            <p:grpSp>
              <p:nvGrpSpPr>
                <p:cNvPr id="110" name="组合 69"/>
                <p:cNvGrpSpPr/>
                <p:nvPr/>
              </p:nvGrpSpPr>
              <p:grpSpPr>
                <a:xfrm>
                  <a:off x="9049564" y="4743458"/>
                  <a:ext cx="340986" cy="225469"/>
                  <a:chOff x="1064712" y="4233797"/>
                  <a:chExt cx="340986" cy="225469"/>
                </a:xfrm>
              </p:grpSpPr>
              <p:sp>
                <p:nvSpPr>
                  <p:cNvPr id="113" name="任意多边形 112"/>
                  <p:cNvSpPr/>
                  <p:nvPr/>
                </p:nvSpPr>
                <p:spPr>
                  <a:xfrm>
                    <a:off x="1064712" y="4233797"/>
                    <a:ext cx="0" cy="225469"/>
                  </a:xfrm>
                  <a:custGeom>
                    <a:avLst/>
                    <a:gdLst>
                      <a:gd name="connsiteX0" fmla="*/ 0 w 0"/>
                      <a:gd name="connsiteY0" fmla="*/ 0 h 225469"/>
                      <a:gd name="connsiteX1" fmla="*/ 0 w 0"/>
                      <a:gd name="connsiteY1" fmla="*/ 225469 h 225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25469">
                        <a:moveTo>
                          <a:pt x="0" y="0"/>
                        </a:moveTo>
                        <a:lnTo>
                          <a:pt x="0" y="22546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/>
                  </a:p>
                </p:txBody>
              </p:sp>
              <p:sp>
                <p:nvSpPr>
                  <p:cNvPr id="114" name="任意多边形 113"/>
                  <p:cNvSpPr/>
                  <p:nvPr/>
                </p:nvSpPr>
                <p:spPr>
                  <a:xfrm>
                    <a:off x="1064712" y="4359058"/>
                    <a:ext cx="137787" cy="0"/>
                  </a:xfrm>
                  <a:custGeom>
                    <a:avLst/>
                    <a:gdLst>
                      <a:gd name="connsiteX0" fmla="*/ 0 w 137787"/>
                      <a:gd name="connsiteY0" fmla="*/ 0 h 0"/>
                      <a:gd name="connsiteX1" fmla="*/ 137787 w 1377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37787">
                        <a:moveTo>
                          <a:pt x="0" y="0"/>
                        </a:moveTo>
                        <a:lnTo>
                          <a:pt x="137787" y="0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/>
                  </a:p>
                </p:txBody>
              </p:sp>
              <p:sp>
                <p:nvSpPr>
                  <p:cNvPr id="115" name="椭圆 114"/>
                  <p:cNvSpPr/>
                  <p:nvPr/>
                </p:nvSpPr>
                <p:spPr>
                  <a:xfrm>
                    <a:off x="1191384" y="4243392"/>
                    <a:ext cx="214314" cy="21431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/>
                  </a:p>
                </p:txBody>
              </p:sp>
            </p:grpSp>
            <p:sp>
              <p:nvSpPr>
                <p:cNvPr id="111" name="椭圆 110"/>
                <p:cNvSpPr/>
                <p:nvPr/>
              </p:nvSpPr>
              <p:spPr>
                <a:xfrm>
                  <a:off x="9406754" y="4743458"/>
                  <a:ext cx="214314" cy="214314"/>
                </a:xfrm>
                <a:prstGeom prst="ellipse">
                  <a:avLst/>
                </a:prstGeom>
                <a:solidFill>
                  <a:srgbClr val="00B050"/>
                </a:solidFill>
                <a:ln w="63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>
                  <a:off x="9621068" y="4743458"/>
                  <a:ext cx="214314" cy="214314"/>
                </a:xfrm>
                <a:prstGeom prst="ellipse">
                  <a:avLst/>
                </a:prstGeom>
                <a:solidFill>
                  <a:srgbClr val="FFC000"/>
                </a:solidFill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grpSp>
          <p:nvGrpSpPr>
            <p:cNvPr id="46" name="组合 77"/>
            <p:cNvGrpSpPr/>
            <p:nvPr/>
          </p:nvGrpSpPr>
          <p:grpSpPr>
            <a:xfrm flipH="1">
              <a:off x="2334392" y="5314962"/>
              <a:ext cx="8786874" cy="735130"/>
              <a:chOff x="1048508" y="4233797"/>
              <a:chExt cx="8786874" cy="735130"/>
            </a:xfrm>
          </p:grpSpPr>
          <p:grpSp>
            <p:nvGrpSpPr>
              <p:cNvPr id="72" name="组合 45"/>
              <p:cNvGrpSpPr/>
              <p:nvPr/>
            </p:nvGrpSpPr>
            <p:grpSpPr>
              <a:xfrm>
                <a:off x="1064712" y="4233797"/>
                <a:ext cx="340986" cy="225469"/>
                <a:chOff x="1064712" y="4233797"/>
                <a:chExt cx="340986" cy="225469"/>
              </a:xfrm>
            </p:grpSpPr>
            <p:sp>
              <p:nvSpPr>
                <p:cNvPr id="100" name="任意多边形 99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01" name="任意多边形 100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73" name="组合 46"/>
              <p:cNvGrpSpPr/>
              <p:nvPr/>
            </p:nvGrpSpPr>
            <p:grpSpPr>
              <a:xfrm>
                <a:off x="1048508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97" name="任意多边形 96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98" name="任意多边形 97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99" name="椭圆 98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74" name="组合 50"/>
              <p:cNvGrpSpPr/>
              <p:nvPr/>
            </p:nvGrpSpPr>
            <p:grpSpPr>
              <a:xfrm>
                <a:off x="6406358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94" name="任意多边形 93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95" name="任意多边形 94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75" name="组合 54"/>
              <p:cNvGrpSpPr/>
              <p:nvPr/>
            </p:nvGrpSpPr>
            <p:grpSpPr>
              <a:xfrm>
                <a:off x="7763680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91" name="任意多边形 90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92" name="任意多边形 91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76" name="组合 58"/>
              <p:cNvGrpSpPr/>
              <p:nvPr/>
            </p:nvGrpSpPr>
            <p:grpSpPr>
              <a:xfrm>
                <a:off x="5049036" y="4743458"/>
                <a:ext cx="340986" cy="225469"/>
                <a:chOff x="1064712" y="4233797"/>
                <a:chExt cx="340986" cy="225469"/>
              </a:xfrm>
            </p:grpSpPr>
            <p:sp>
              <p:nvSpPr>
                <p:cNvPr id="88" name="任意多边形 87"/>
                <p:cNvSpPr/>
                <p:nvPr/>
              </p:nvSpPr>
              <p:spPr>
                <a:xfrm>
                  <a:off x="1064712" y="4233797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89" name="任意多边形 88"/>
                <p:cNvSpPr/>
                <p:nvPr/>
              </p:nvSpPr>
              <p:spPr>
                <a:xfrm>
                  <a:off x="1064712" y="4359058"/>
                  <a:ext cx="137787" cy="0"/>
                </a:xfrm>
                <a:custGeom>
                  <a:avLst/>
                  <a:gdLst>
                    <a:gd name="connsiteX0" fmla="*/ 0 w 137787"/>
                    <a:gd name="connsiteY0" fmla="*/ 0 h 0"/>
                    <a:gd name="connsiteX1" fmla="*/ 137787 w 13778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7787">
                      <a:moveTo>
                        <a:pt x="0" y="0"/>
                      </a:moveTo>
                      <a:lnTo>
                        <a:pt x="137787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>
                  <a:off x="1191384" y="4243392"/>
                  <a:ext cx="214314" cy="214314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77" name="组合 68"/>
              <p:cNvGrpSpPr/>
              <p:nvPr/>
            </p:nvGrpSpPr>
            <p:grpSpPr>
              <a:xfrm>
                <a:off x="3620276" y="4743458"/>
                <a:ext cx="357190" cy="225469"/>
                <a:chOff x="3906028" y="4743458"/>
                <a:chExt cx="357190" cy="225469"/>
              </a:xfrm>
            </p:grpSpPr>
            <p:sp>
              <p:nvSpPr>
                <p:cNvPr id="85" name="任意多边形 84"/>
                <p:cNvSpPr/>
                <p:nvPr/>
              </p:nvSpPr>
              <p:spPr>
                <a:xfrm>
                  <a:off x="3906028" y="4743458"/>
                  <a:ext cx="0" cy="225469"/>
                </a:xfrm>
                <a:custGeom>
                  <a:avLst/>
                  <a:gdLst>
                    <a:gd name="connsiteX0" fmla="*/ 0 w 0"/>
                    <a:gd name="connsiteY0" fmla="*/ 0 h 225469"/>
                    <a:gd name="connsiteX1" fmla="*/ 0 w 0"/>
                    <a:gd name="connsiteY1" fmla="*/ 225469 h 22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225469">
                      <a:moveTo>
                        <a:pt x="0" y="0"/>
                      </a:moveTo>
                      <a:lnTo>
                        <a:pt x="0" y="225469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>
                  <a:off x="4048904" y="4743458"/>
                  <a:ext cx="214314" cy="214314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87" name="任意多边形 86"/>
                <p:cNvSpPr/>
                <p:nvPr/>
              </p:nvSpPr>
              <p:spPr>
                <a:xfrm>
                  <a:off x="3908121" y="4860099"/>
                  <a:ext cx="112734" cy="0"/>
                </a:xfrm>
                <a:custGeom>
                  <a:avLst/>
                  <a:gdLst>
                    <a:gd name="connsiteX0" fmla="*/ 112734 w 112734"/>
                    <a:gd name="connsiteY0" fmla="*/ 0 h 0"/>
                    <a:gd name="connsiteX1" fmla="*/ 0 w 112734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2734">
                      <a:moveTo>
                        <a:pt x="112734" y="0"/>
                      </a:moveTo>
                      <a:lnTo>
                        <a:pt x="0" y="0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78" name="组合 75"/>
              <p:cNvGrpSpPr/>
              <p:nvPr/>
            </p:nvGrpSpPr>
            <p:grpSpPr>
              <a:xfrm>
                <a:off x="9049564" y="4743458"/>
                <a:ext cx="785818" cy="225469"/>
                <a:chOff x="9049564" y="4743458"/>
                <a:chExt cx="785818" cy="225469"/>
              </a:xfrm>
            </p:grpSpPr>
            <p:grpSp>
              <p:nvGrpSpPr>
                <p:cNvPr id="79" name="组合 69"/>
                <p:cNvGrpSpPr/>
                <p:nvPr/>
              </p:nvGrpSpPr>
              <p:grpSpPr>
                <a:xfrm>
                  <a:off x="9049564" y="4743458"/>
                  <a:ext cx="340986" cy="225469"/>
                  <a:chOff x="1064712" y="4233797"/>
                  <a:chExt cx="340986" cy="225469"/>
                </a:xfrm>
              </p:grpSpPr>
              <p:sp>
                <p:nvSpPr>
                  <p:cNvPr id="82" name="任意多边形 81"/>
                  <p:cNvSpPr/>
                  <p:nvPr/>
                </p:nvSpPr>
                <p:spPr>
                  <a:xfrm>
                    <a:off x="1064712" y="4233797"/>
                    <a:ext cx="0" cy="225469"/>
                  </a:xfrm>
                  <a:custGeom>
                    <a:avLst/>
                    <a:gdLst>
                      <a:gd name="connsiteX0" fmla="*/ 0 w 0"/>
                      <a:gd name="connsiteY0" fmla="*/ 0 h 225469"/>
                      <a:gd name="connsiteX1" fmla="*/ 0 w 0"/>
                      <a:gd name="connsiteY1" fmla="*/ 225469 h 225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25469">
                        <a:moveTo>
                          <a:pt x="0" y="0"/>
                        </a:moveTo>
                        <a:lnTo>
                          <a:pt x="0" y="22546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/>
                  </a:p>
                </p:txBody>
              </p:sp>
              <p:sp>
                <p:nvSpPr>
                  <p:cNvPr id="83" name="任意多边形 82"/>
                  <p:cNvSpPr/>
                  <p:nvPr/>
                </p:nvSpPr>
                <p:spPr>
                  <a:xfrm>
                    <a:off x="1064712" y="4359058"/>
                    <a:ext cx="137787" cy="0"/>
                  </a:xfrm>
                  <a:custGeom>
                    <a:avLst/>
                    <a:gdLst>
                      <a:gd name="connsiteX0" fmla="*/ 0 w 137787"/>
                      <a:gd name="connsiteY0" fmla="*/ 0 h 0"/>
                      <a:gd name="connsiteX1" fmla="*/ 137787 w 1377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37787">
                        <a:moveTo>
                          <a:pt x="0" y="0"/>
                        </a:moveTo>
                        <a:lnTo>
                          <a:pt x="137787" y="0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/>
                  </a:p>
                </p:txBody>
              </p:sp>
              <p:sp>
                <p:nvSpPr>
                  <p:cNvPr id="84" name="椭圆 83"/>
                  <p:cNvSpPr/>
                  <p:nvPr/>
                </p:nvSpPr>
                <p:spPr>
                  <a:xfrm>
                    <a:off x="1191384" y="4243392"/>
                    <a:ext cx="214314" cy="21431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/>
                  </a:p>
                </p:txBody>
              </p:sp>
            </p:grpSp>
            <p:sp>
              <p:nvSpPr>
                <p:cNvPr id="80" name="椭圆 79"/>
                <p:cNvSpPr/>
                <p:nvPr/>
              </p:nvSpPr>
              <p:spPr>
                <a:xfrm>
                  <a:off x="9406754" y="4743458"/>
                  <a:ext cx="214314" cy="214314"/>
                </a:xfrm>
                <a:prstGeom prst="ellipse">
                  <a:avLst/>
                </a:prstGeom>
                <a:solidFill>
                  <a:srgbClr val="00B050"/>
                </a:solidFill>
                <a:ln w="63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9621068" y="4743458"/>
                  <a:ext cx="214314" cy="214314"/>
                </a:xfrm>
                <a:prstGeom prst="ellipse">
                  <a:avLst/>
                </a:prstGeom>
                <a:solidFill>
                  <a:srgbClr val="FFC000"/>
                </a:solidFill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47" name="矩形 46"/>
            <p:cNvSpPr/>
            <p:nvPr/>
          </p:nvSpPr>
          <p:spPr>
            <a:xfrm>
              <a:off x="905632" y="3814764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出站</a:t>
              </a:r>
              <a:endParaRPr lang="zh-CN" altLang="en-US" sz="2000" b="1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10692638" y="6243656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出站</a:t>
              </a:r>
              <a:endParaRPr lang="zh-CN" altLang="en-US" sz="2000" b="1" dirty="0"/>
            </a:p>
          </p:txBody>
        </p:sp>
        <p:sp>
          <p:nvSpPr>
            <p:cNvPr id="49" name="矩形 48"/>
            <p:cNvSpPr/>
            <p:nvPr/>
          </p:nvSpPr>
          <p:spPr>
            <a:xfrm>
              <a:off x="2763020" y="6100780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进站</a:t>
              </a:r>
              <a:endParaRPr lang="zh-CN" altLang="en-US" sz="2000" b="1" dirty="0"/>
            </a:p>
          </p:txBody>
        </p:sp>
        <p:sp>
          <p:nvSpPr>
            <p:cNvPr id="50" name="矩形 49"/>
            <p:cNvSpPr/>
            <p:nvPr/>
          </p:nvSpPr>
          <p:spPr>
            <a:xfrm>
              <a:off x="9121002" y="4314830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进站</a:t>
              </a:r>
              <a:endParaRPr lang="zh-CN" altLang="en-US" sz="2000" b="1" dirty="0"/>
            </a:p>
          </p:txBody>
        </p:sp>
        <p:sp>
          <p:nvSpPr>
            <p:cNvPr id="51" name="矩形 50"/>
            <p:cNvSpPr/>
            <p:nvPr/>
          </p:nvSpPr>
          <p:spPr>
            <a:xfrm>
              <a:off x="3405962" y="4243392"/>
              <a:ext cx="9589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站届标</a:t>
              </a:r>
              <a:endParaRPr lang="zh-CN" altLang="en-US" sz="2000" b="1" dirty="0"/>
            </a:p>
          </p:txBody>
        </p:sp>
        <p:sp>
          <p:nvSpPr>
            <p:cNvPr id="52" name="矩形 51"/>
            <p:cNvSpPr/>
            <p:nvPr/>
          </p:nvSpPr>
          <p:spPr>
            <a:xfrm>
              <a:off x="7906556" y="6100780"/>
              <a:ext cx="9589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站届标</a:t>
              </a:r>
              <a:endParaRPr lang="zh-CN" altLang="en-US" sz="2000" b="1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4834722" y="4243392"/>
              <a:ext cx="7008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通过</a:t>
              </a:r>
              <a:endParaRPr lang="zh-CN" altLang="en-US" sz="2000" b="1" dirty="0"/>
            </a:p>
          </p:txBody>
        </p:sp>
        <p:sp>
          <p:nvSpPr>
            <p:cNvPr id="54" name="矩形 53"/>
            <p:cNvSpPr/>
            <p:nvPr/>
          </p:nvSpPr>
          <p:spPr>
            <a:xfrm>
              <a:off x="6192044" y="4243392"/>
              <a:ext cx="7008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通过</a:t>
              </a:r>
              <a:endParaRPr lang="zh-CN" altLang="en-US" sz="2000" b="1" dirty="0"/>
            </a:p>
          </p:txBody>
        </p:sp>
        <p:sp>
          <p:nvSpPr>
            <p:cNvPr id="55" name="矩形 54"/>
            <p:cNvSpPr/>
            <p:nvPr/>
          </p:nvSpPr>
          <p:spPr>
            <a:xfrm>
              <a:off x="7549366" y="4243392"/>
              <a:ext cx="7008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通过</a:t>
              </a:r>
              <a:endParaRPr lang="zh-CN" altLang="en-US" sz="2000" b="1" dirty="0"/>
            </a:p>
          </p:txBody>
        </p:sp>
        <p:sp>
          <p:nvSpPr>
            <p:cNvPr id="56" name="矩形 55"/>
            <p:cNvSpPr/>
            <p:nvPr/>
          </p:nvSpPr>
          <p:spPr>
            <a:xfrm>
              <a:off x="3906028" y="6100780"/>
              <a:ext cx="7008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通过</a:t>
              </a:r>
              <a:endParaRPr lang="zh-CN" altLang="en-US" sz="2000" b="1" dirty="0"/>
            </a:p>
          </p:txBody>
        </p:sp>
        <p:sp>
          <p:nvSpPr>
            <p:cNvPr id="57" name="矩形 56"/>
            <p:cNvSpPr/>
            <p:nvPr/>
          </p:nvSpPr>
          <p:spPr>
            <a:xfrm>
              <a:off x="5263350" y="6100780"/>
              <a:ext cx="7008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通过</a:t>
              </a:r>
              <a:endParaRPr lang="zh-CN" altLang="en-US" sz="2000" b="1" dirty="0"/>
            </a:p>
          </p:txBody>
        </p:sp>
        <p:sp>
          <p:nvSpPr>
            <p:cNvPr id="58" name="矩形 57"/>
            <p:cNvSpPr/>
            <p:nvPr/>
          </p:nvSpPr>
          <p:spPr>
            <a:xfrm>
              <a:off x="6620672" y="6100780"/>
              <a:ext cx="7008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/>
                <a:t>通过</a:t>
              </a:r>
              <a:endParaRPr lang="zh-CN" altLang="en-US" sz="2000" b="1" dirty="0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3106455" y="6526060"/>
              <a:ext cx="0" cy="313151"/>
            </a:xfrm>
            <a:custGeom>
              <a:avLst/>
              <a:gdLst>
                <a:gd name="connsiteX0" fmla="*/ 0 w 0"/>
                <a:gd name="connsiteY0" fmla="*/ 0 h 313151"/>
                <a:gd name="connsiteX1" fmla="*/ 0 w 0"/>
                <a:gd name="connsiteY1" fmla="*/ 313151 h 31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13151">
                  <a:moveTo>
                    <a:pt x="0" y="0"/>
                  </a:moveTo>
                  <a:lnTo>
                    <a:pt x="0" y="3131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4406094" y="6529408"/>
              <a:ext cx="0" cy="313151"/>
            </a:xfrm>
            <a:custGeom>
              <a:avLst/>
              <a:gdLst>
                <a:gd name="connsiteX0" fmla="*/ 0 w 0"/>
                <a:gd name="connsiteY0" fmla="*/ 0 h 313151"/>
                <a:gd name="connsiteX1" fmla="*/ 0 w 0"/>
                <a:gd name="connsiteY1" fmla="*/ 313151 h 31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13151">
                  <a:moveTo>
                    <a:pt x="0" y="0"/>
                  </a:moveTo>
                  <a:lnTo>
                    <a:pt x="0" y="3131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5763416" y="6529408"/>
              <a:ext cx="0" cy="313151"/>
            </a:xfrm>
            <a:custGeom>
              <a:avLst/>
              <a:gdLst>
                <a:gd name="connsiteX0" fmla="*/ 0 w 0"/>
                <a:gd name="connsiteY0" fmla="*/ 0 h 313151"/>
                <a:gd name="connsiteX1" fmla="*/ 0 w 0"/>
                <a:gd name="connsiteY1" fmla="*/ 313151 h 31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13151">
                  <a:moveTo>
                    <a:pt x="0" y="0"/>
                  </a:moveTo>
                  <a:lnTo>
                    <a:pt x="0" y="3131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7120738" y="6529408"/>
              <a:ext cx="0" cy="313151"/>
            </a:xfrm>
            <a:custGeom>
              <a:avLst/>
              <a:gdLst>
                <a:gd name="connsiteX0" fmla="*/ 0 w 0"/>
                <a:gd name="connsiteY0" fmla="*/ 0 h 313151"/>
                <a:gd name="connsiteX1" fmla="*/ 0 w 0"/>
                <a:gd name="connsiteY1" fmla="*/ 313151 h 31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13151">
                  <a:moveTo>
                    <a:pt x="0" y="0"/>
                  </a:moveTo>
                  <a:lnTo>
                    <a:pt x="0" y="3131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8549498" y="6529408"/>
              <a:ext cx="0" cy="313151"/>
            </a:xfrm>
            <a:custGeom>
              <a:avLst/>
              <a:gdLst>
                <a:gd name="connsiteX0" fmla="*/ 0 w 0"/>
                <a:gd name="connsiteY0" fmla="*/ 0 h 313151"/>
                <a:gd name="connsiteX1" fmla="*/ 0 w 0"/>
                <a:gd name="connsiteY1" fmla="*/ 313151 h 31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13151">
                  <a:moveTo>
                    <a:pt x="0" y="0"/>
                  </a:moveTo>
                  <a:lnTo>
                    <a:pt x="0" y="3131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3118981" y="6676373"/>
              <a:ext cx="1290181" cy="0"/>
            </a:xfrm>
            <a:custGeom>
              <a:avLst/>
              <a:gdLst>
                <a:gd name="connsiteX0" fmla="*/ 0 w 1290181"/>
                <a:gd name="connsiteY0" fmla="*/ 0 h 0"/>
                <a:gd name="connsiteX1" fmla="*/ 1290181 w 1290181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0181">
                  <a:moveTo>
                    <a:pt x="0" y="0"/>
                  </a:moveTo>
                  <a:lnTo>
                    <a:pt x="1290181" y="0"/>
                  </a:lnTo>
                </a:path>
              </a:pathLst>
            </a:custGeom>
            <a:ln w="381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4434214" y="6688899"/>
              <a:ext cx="1327759" cy="0"/>
            </a:xfrm>
            <a:custGeom>
              <a:avLst/>
              <a:gdLst>
                <a:gd name="connsiteX0" fmla="*/ 0 w 1327759"/>
                <a:gd name="connsiteY0" fmla="*/ 0 h 0"/>
                <a:gd name="connsiteX1" fmla="*/ 1327759 w 132775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759">
                  <a:moveTo>
                    <a:pt x="0" y="0"/>
                  </a:moveTo>
                  <a:lnTo>
                    <a:pt x="1327759" y="0"/>
                  </a:lnTo>
                </a:path>
              </a:pathLst>
            </a:custGeom>
            <a:ln w="381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787025" y="6688899"/>
              <a:ext cx="1327759" cy="0"/>
            </a:xfrm>
            <a:custGeom>
              <a:avLst/>
              <a:gdLst>
                <a:gd name="connsiteX0" fmla="*/ 0 w 1327759"/>
                <a:gd name="connsiteY0" fmla="*/ 0 h 0"/>
                <a:gd name="connsiteX1" fmla="*/ 1327759 w 132775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759">
                  <a:moveTo>
                    <a:pt x="0" y="0"/>
                  </a:moveTo>
                  <a:lnTo>
                    <a:pt x="1327759" y="0"/>
                  </a:lnTo>
                </a:path>
              </a:pathLst>
            </a:custGeom>
            <a:ln w="381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127310" y="6701425"/>
              <a:ext cx="1427967" cy="0"/>
            </a:xfrm>
            <a:custGeom>
              <a:avLst/>
              <a:gdLst>
                <a:gd name="connsiteX0" fmla="*/ 0 w 1427967"/>
                <a:gd name="connsiteY0" fmla="*/ 0 h 0"/>
                <a:gd name="connsiteX1" fmla="*/ 1427967 w 142796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7967">
                  <a:moveTo>
                    <a:pt x="0" y="0"/>
                  </a:moveTo>
                  <a:lnTo>
                    <a:pt x="1427967" y="0"/>
                  </a:lnTo>
                </a:path>
              </a:pathLst>
            </a:custGeom>
            <a:ln w="381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251403" y="6700802"/>
              <a:ext cx="101181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/>
                <a:t>闭塞分区</a:t>
              </a:r>
              <a:endParaRPr lang="zh-CN" altLang="en-US" sz="1600" b="1" dirty="0"/>
            </a:p>
          </p:txBody>
        </p:sp>
        <p:sp>
          <p:nvSpPr>
            <p:cNvPr id="69" name="矩形 68"/>
            <p:cNvSpPr/>
            <p:nvPr/>
          </p:nvSpPr>
          <p:spPr>
            <a:xfrm>
              <a:off x="4608725" y="6690920"/>
              <a:ext cx="101181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/>
                <a:t>闭塞分区</a:t>
              </a:r>
              <a:endParaRPr lang="zh-CN" altLang="en-US" sz="1600" b="1" dirty="0"/>
            </a:p>
          </p:txBody>
        </p:sp>
        <p:sp>
          <p:nvSpPr>
            <p:cNvPr id="70" name="矩形 69"/>
            <p:cNvSpPr/>
            <p:nvPr/>
          </p:nvSpPr>
          <p:spPr>
            <a:xfrm>
              <a:off x="5966047" y="6690920"/>
              <a:ext cx="101181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/>
                <a:t>闭塞分区</a:t>
              </a:r>
              <a:endParaRPr lang="zh-CN" altLang="en-US" sz="1600" b="1" dirty="0"/>
            </a:p>
          </p:txBody>
        </p:sp>
        <p:sp>
          <p:nvSpPr>
            <p:cNvPr id="71" name="矩形 70"/>
            <p:cNvSpPr/>
            <p:nvPr/>
          </p:nvSpPr>
          <p:spPr>
            <a:xfrm>
              <a:off x="7394807" y="6690920"/>
              <a:ext cx="101181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/>
                <a:t>闭塞分区</a:t>
              </a:r>
              <a:endParaRPr lang="zh-CN" altLang="en-US" sz="1600" b="1" dirty="0"/>
            </a:p>
          </p:txBody>
        </p:sp>
      </p:grpSp>
      <p:sp>
        <p:nvSpPr>
          <p:cNvPr id="134" name="任意多边形 133"/>
          <p:cNvSpPr/>
          <p:nvPr/>
        </p:nvSpPr>
        <p:spPr>
          <a:xfrm>
            <a:off x="2091847" y="3920647"/>
            <a:ext cx="977030" cy="0"/>
          </a:xfrm>
          <a:custGeom>
            <a:avLst/>
            <a:gdLst>
              <a:gd name="connsiteX0" fmla="*/ 0 w 977030"/>
              <a:gd name="connsiteY0" fmla="*/ 0 h 0"/>
              <a:gd name="connsiteX1" fmla="*/ 977030 w 97703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7030">
                <a:moveTo>
                  <a:pt x="0" y="0"/>
                </a:moveTo>
                <a:lnTo>
                  <a:pt x="977030" y="0"/>
                </a:lnTo>
              </a:path>
            </a:pathLst>
          </a:custGeom>
          <a:ln w="28575">
            <a:solidFill>
              <a:srgbClr val="00AEEE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任意多边形 134"/>
          <p:cNvSpPr/>
          <p:nvPr/>
        </p:nvSpPr>
        <p:spPr>
          <a:xfrm flipH="1">
            <a:off x="9906820" y="6315094"/>
            <a:ext cx="977030" cy="0"/>
          </a:xfrm>
          <a:custGeom>
            <a:avLst/>
            <a:gdLst>
              <a:gd name="connsiteX0" fmla="*/ 0 w 977030"/>
              <a:gd name="connsiteY0" fmla="*/ 0 h 0"/>
              <a:gd name="connsiteX1" fmla="*/ 977030 w 97703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7030">
                <a:moveTo>
                  <a:pt x="0" y="0"/>
                </a:moveTo>
                <a:lnTo>
                  <a:pt x="977030" y="0"/>
                </a:lnTo>
              </a:path>
            </a:pathLst>
          </a:custGeom>
          <a:ln w="28575">
            <a:solidFill>
              <a:srgbClr val="00AEEE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 smtClean="0">
              <a:solidFill>
                <a:srgbClr val="0070C0"/>
              </a:solidFill>
            </a:endParaRPr>
          </a:p>
        </p:txBody>
      </p:sp>
      <p:grpSp>
        <p:nvGrpSpPr>
          <p:cNvPr id="139" name="组合 13"/>
          <p:cNvGrpSpPr>
            <a:grpSpLocks/>
          </p:cNvGrpSpPr>
          <p:nvPr/>
        </p:nvGrpSpPr>
        <p:grpSpPr bwMode="auto">
          <a:xfrm>
            <a:off x="2834458" y="5089542"/>
            <a:ext cx="2801692" cy="868362"/>
            <a:chOff x="1129470" y="3136663"/>
            <a:chExt cx="1800271" cy="867742"/>
          </a:xfrm>
        </p:grpSpPr>
        <p:sp>
          <p:nvSpPr>
            <p:cNvPr id="140" name="圆角矩形 139"/>
            <p:cNvSpPr/>
            <p:nvPr/>
          </p:nvSpPr>
          <p:spPr>
            <a:xfrm>
              <a:off x="1129470" y="31366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3541849"/>
                    <a:satOff val="33344"/>
                    <a:lumOff val="-735"/>
                    <a:alphaOff val="0"/>
                    <a:tint val="74000"/>
                  </a:srgbClr>
                </a:gs>
                <a:gs pos="49000">
                  <a:srgbClr val="CF6DA4">
                    <a:hueOff val="-13541849"/>
                    <a:satOff val="33344"/>
                    <a:lumOff val="-735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3541849"/>
                    <a:satOff val="33344"/>
                    <a:lumOff val="-735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3541849"/>
                    <a:satOff val="33344"/>
                    <a:lumOff val="-735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3541849"/>
                    <a:satOff val="33344"/>
                    <a:lumOff val="-735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3541849"/>
                  <a:satOff val="33344"/>
                  <a:lumOff val="-735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141" name="圆角矩形 13"/>
            <p:cNvSpPr/>
            <p:nvPr/>
          </p:nvSpPr>
          <p:spPr>
            <a:xfrm>
              <a:off x="1172295" y="3179494"/>
              <a:ext cx="1714620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marL="0" marR="0" lvl="0" indent="0" algn="ctr" defTabSz="12890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保证行车安全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42" name="组合 15"/>
          <p:cNvGrpSpPr>
            <a:grpSpLocks/>
          </p:cNvGrpSpPr>
          <p:nvPr/>
        </p:nvGrpSpPr>
        <p:grpSpPr bwMode="auto">
          <a:xfrm>
            <a:off x="6893281" y="5089542"/>
            <a:ext cx="2799225" cy="868362"/>
            <a:chOff x="500068" y="1199563"/>
            <a:chExt cx="1800271" cy="867742"/>
          </a:xfrm>
        </p:grpSpPr>
        <p:sp>
          <p:nvSpPr>
            <p:cNvPr id="143" name="圆角矩形 142"/>
            <p:cNvSpPr/>
            <p:nvPr/>
          </p:nvSpPr>
          <p:spPr>
            <a:xfrm>
              <a:off x="500068" y="11995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8055798"/>
                    <a:satOff val="44459"/>
                    <a:lumOff val="-980"/>
                    <a:alphaOff val="0"/>
                    <a:tint val="74000"/>
                  </a:srgbClr>
                </a:gs>
                <a:gs pos="49000">
                  <a:srgbClr val="CF6DA4">
                    <a:hueOff val="-18055798"/>
                    <a:satOff val="44459"/>
                    <a:lumOff val="-980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8055798"/>
                    <a:satOff val="44459"/>
                    <a:lumOff val="-980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8055798"/>
                    <a:satOff val="44459"/>
                    <a:lumOff val="-980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8055798"/>
                    <a:satOff val="44459"/>
                    <a:lumOff val="-980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8055798"/>
                  <a:satOff val="44459"/>
                  <a:lumOff val="-980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144" name="圆角矩形 16"/>
            <p:cNvSpPr/>
            <p:nvPr/>
          </p:nvSpPr>
          <p:spPr>
            <a:xfrm>
              <a:off x="542931" y="1242394"/>
              <a:ext cx="1714544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宋体"/>
                  <a:ea typeface="宋体"/>
                </a:rPr>
                <a:t>提高运行效率</a:t>
              </a:r>
              <a:endParaRPr lang="zh-CN" altLang="en-US" sz="2400" b="1" kern="0" dirty="0">
                <a:solidFill>
                  <a:sysClr val="window" lastClr="FFFFFF"/>
                </a:solidFill>
                <a:latin typeface="宋体"/>
                <a:ea typeface="宋体"/>
              </a:endParaRPr>
            </a:p>
          </p:txBody>
        </p:sp>
      </p:grpSp>
      <p:sp>
        <p:nvSpPr>
          <p:cNvPr id="145" name="燕尾形箭头 144"/>
          <p:cNvSpPr/>
          <p:nvPr/>
        </p:nvSpPr>
        <p:spPr>
          <a:xfrm rot="5400000">
            <a:off x="5870573" y="3636169"/>
            <a:ext cx="785818" cy="1285884"/>
          </a:xfrm>
          <a:prstGeom prst="notchedRightArrow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6" name="组合 145"/>
          <p:cNvGrpSpPr/>
          <p:nvPr/>
        </p:nvGrpSpPr>
        <p:grpSpPr>
          <a:xfrm>
            <a:off x="2191516" y="2100252"/>
            <a:ext cx="8286808" cy="1357322"/>
            <a:chOff x="285720" y="1214422"/>
            <a:chExt cx="8429684" cy="1357322"/>
          </a:xfrm>
        </p:grpSpPr>
        <p:sp>
          <p:nvSpPr>
            <p:cNvPr id="147" name="圆角矩形 146"/>
            <p:cNvSpPr/>
            <p:nvPr/>
          </p:nvSpPr>
          <p:spPr>
            <a:xfrm>
              <a:off x="285720" y="1214422"/>
              <a:ext cx="8429684" cy="1357322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8" name="Rectangle 1"/>
            <p:cNvSpPr>
              <a:spLocks noChangeArrowheads="1"/>
            </p:cNvSpPr>
            <p:nvPr/>
          </p:nvSpPr>
          <p:spPr bwMode="auto">
            <a:xfrm>
              <a:off x="357158" y="1285860"/>
              <a:ext cx="828680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30480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 smtClean="0">
                  <a:latin typeface="Times New Roman" pitchFamily="18" charset="0"/>
                  <a:ea typeface="宋体" pitchFamily="2" charset="-122"/>
                  <a:cs typeface="fangsong_gb2312"/>
                </a:rPr>
                <a:t>    在自动闭塞制度下，根据前方列车的位置，通过轨道电路自动地控制通过信号机的显示，并向列车发送运行“指令”，而且可以允许多列列车在区间运行。</a:t>
              </a: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05566" y="1171558"/>
            <a:ext cx="2625062" cy="461665"/>
            <a:chOff x="548443" y="1281397"/>
            <a:chExt cx="2625062" cy="461665"/>
          </a:xfrm>
        </p:grpSpPr>
        <p:sp>
          <p:nvSpPr>
            <p:cNvPr id="150" name="燕尾形 149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燕尾形 150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2" name="矩形 151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、定义与特征</a:t>
              </a:r>
              <a:endParaRPr lang="zh-CN" alt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5566" y="1171558"/>
            <a:ext cx="2625062" cy="461665"/>
            <a:chOff x="548443" y="1281397"/>
            <a:chExt cx="262506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、定义与特征</a:t>
              </a:r>
              <a:endParaRPr lang="zh-CN" altLang="en-US" sz="2400" b="1" dirty="0"/>
            </a:p>
          </p:txBody>
        </p:sp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77004" y="4529144"/>
            <a:ext cx="11358642" cy="183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</a:t>
            </a: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站间区间的各个闭塞分区的</a:t>
            </a:r>
            <a:r>
              <a:rPr lang="zh-CN" altLang="en-US" sz="2800" b="1" kern="0" dirty="0" smtClean="0">
                <a:solidFill>
                  <a:srgbClr val="0303EB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轨道电路</a:t>
            </a: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发送端所发送的信息，需通过钢轨传送至轨道电路的接收端，从而控制</a:t>
            </a:r>
            <a:r>
              <a:rPr lang="zh-CN" altLang="en-US" sz="2800" b="1" kern="0" dirty="0" smtClean="0">
                <a:solidFill>
                  <a:srgbClr val="0303EB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通过信号机的显示</a:t>
            </a:r>
            <a:r>
              <a:rPr lang="zh-CN" altLang="en-US" sz="2400" b="1" kern="0" dirty="0" smtClean="0">
                <a:solidFill>
                  <a:srgbClr val="080808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。当列车进入该闭塞分区后，轨道电路发送端的信息也通过钢轨的感应，传送至车上，控制</a:t>
            </a:r>
            <a:r>
              <a:rPr lang="zh-CN" altLang="en-US" sz="2800" b="1" kern="0" dirty="0" smtClean="0">
                <a:solidFill>
                  <a:srgbClr val="0303EB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车载信号</a:t>
            </a: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的显示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905764" y="1743062"/>
            <a:ext cx="9012291" cy="2583910"/>
            <a:chOff x="857224" y="2357430"/>
            <a:chExt cx="9012291" cy="258391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57224" y="4143380"/>
              <a:ext cx="89408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857224" y="3286124"/>
              <a:ext cx="89408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63"/>
            <p:cNvGrpSpPr/>
            <p:nvPr/>
          </p:nvGrpSpPr>
          <p:grpSpPr>
            <a:xfrm>
              <a:off x="928662" y="3000372"/>
              <a:ext cx="8738436" cy="219078"/>
              <a:chOff x="928662" y="3000372"/>
              <a:chExt cx="8738436" cy="219078"/>
            </a:xfrm>
          </p:grpSpPr>
          <p:grpSp>
            <p:nvGrpSpPr>
              <p:cNvPr id="110" name="组合 28"/>
              <p:cNvGrpSpPr/>
              <p:nvPr/>
            </p:nvGrpSpPr>
            <p:grpSpPr>
              <a:xfrm>
                <a:off x="928662" y="3000372"/>
                <a:ext cx="2369351" cy="219078"/>
                <a:chOff x="928662" y="3000372"/>
                <a:chExt cx="2369351" cy="219078"/>
              </a:xfrm>
            </p:grpSpPr>
            <p:cxnSp>
              <p:nvCxnSpPr>
                <p:cNvPr id="143" name="直接连接符 5"/>
                <p:cNvCxnSpPr/>
                <p:nvPr/>
              </p:nvCxnSpPr>
              <p:spPr>
                <a:xfrm rot="5400000">
                  <a:off x="1107574" y="3107052"/>
                  <a:ext cx="214314" cy="95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直接连接符 6"/>
                <p:cNvCxnSpPr/>
                <p:nvPr/>
              </p:nvCxnSpPr>
              <p:spPr>
                <a:xfrm>
                  <a:off x="1128942" y="3107529"/>
                  <a:ext cx="85789" cy="1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椭圆 7"/>
                <p:cNvSpPr/>
                <p:nvPr/>
              </p:nvSpPr>
              <p:spPr>
                <a:xfrm>
                  <a:off x="928662" y="3000372"/>
                  <a:ext cx="214314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00">
                        <a:tint val="66000"/>
                        <a:satMod val="160000"/>
                      </a:srgbClr>
                    </a:gs>
                    <a:gs pos="50000">
                      <a:srgbClr val="00FF00">
                        <a:tint val="44500"/>
                        <a:satMod val="160000"/>
                      </a:srgbClr>
                    </a:gs>
                    <a:gs pos="100000">
                      <a:srgbClr val="00FF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46" name="组合 8"/>
                <p:cNvGrpSpPr/>
                <p:nvPr/>
              </p:nvGrpSpPr>
              <p:grpSpPr>
                <a:xfrm>
                  <a:off x="1939103" y="3000372"/>
                  <a:ext cx="286546" cy="214314"/>
                  <a:chOff x="1081062" y="3152772"/>
                  <a:chExt cx="286546" cy="214314"/>
                </a:xfrm>
              </p:grpSpPr>
              <p:cxnSp>
                <p:nvCxnSpPr>
                  <p:cNvPr id="155" name="直接连接符 9"/>
                  <p:cNvCxnSpPr/>
                  <p:nvPr/>
                </p:nvCxnSpPr>
                <p:spPr>
                  <a:xfrm rot="5400000">
                    <a:off x="1259974" y="3259452"/>
                    <a:ext cx="214314" cy="95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直接连接符 10"/>
                  <p:cNvCxnSpPr/>
                  <p:nvPr/>
                </p:nvCxnSpPr>
                <p:spPr>
                  <a:xfrm>
                    <a:off x="1281342" y="3259929"/>
                    <a:ext cx="85789" cy="119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7" name="椭圆 11"/>
                  <p:cNvSpPr/>
                  <p:nvPr/>
                </p:nvSpPr>
                <p:spPr>
                  <a:xfrm>
                    <a:off x="1081062" y="3152772"/>
                    <a:ext cx="214314" cy="21431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7" name="组合 27"/>
                <p:cNvGrpSpPr/>
                <p:nvPr/>
              </p:nvGrpSpPr>
              <p:grpSpPr>
                <a:xfrm>
                  <a:off x="3011467" y="3000372"/>
                  <a:ext cx="286546" cy="219078"/>
                  <a:chOff x="3011467" y="3000372"/>
                  <a:chExt cx="286546" cy="219078"/>
                </a:xfrm>
              </p:grpSpPr>
              <p:grpSp>
                <p:nvGrpSpPr>
                  <p:cNvPr id="148" name="组合 20"/>
                  <p:cNvGrpSpPr/>
                  <p:nvPr/>
                </p:nvGrpSpPr>
                <p:grpSpPr>
                  <a:xfrm>
                    <a:off x="3011467" y="3000372"/>
                    <a:ext cx="286546" cy="214314"/>
                    <a:chOff x="1081062" y="3152772"/>
                    <a:chExt cx="286546" cy="214314"/>
                  </a:xfrm>
                </p:grpSpPr>
                <p:cxnSp>
                  <p:nvCxnSpPr>
                    <p:cNvPr id="152" name="直接连接符 151"/>
                    <p:cNvCxnSpPr/>
                    <p:nvPr/>
                  </p:nvCxnSpPr>
                  <p:spPr>
                    <a:xfrm rot="5400000">
                      <a:off x="1259974" y="3259452"/>
                      <a:ext cx="214314" cy="95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直接连接符 152"/>
                    <p:cNvCxnSpPr/>
                    <p:nvPr/>
                  </p:nvCxnSpPr>
                  <p:spPr>
                    <a:xfrm>
                      <a:off x="1281342" y="3259929"/>
                      <a:ext cx="85789" cy="119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4" name="椭圆 153"/>
                    <p:cNvSpPr/>
                    <p:nvPr/>
                  </p:nvSpPr>
                  <p:spPr>
                    <a:xfrm>
                      <a:off x="1081062" y="3152772"/>
                      <a:ext cx="214314" cy="214314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49" name="任意多边形 148"/>
                  <p:cNvSpPr/>
                  <p:nvPr/>
                </p:nvSpPr>
                <p:spPr>
                  <a:xfrm>
                    <a:off x="3038475" y="3033713"/>
                    <a:ext cx="147638" cy="152400"/>
                  </a:xfrm>
                  <a:custGeom>
                    <a:avLst/>
                    <a:gdLst>
                      <a:gd name="connsiteX0" fmla="*/ 0 w 147638"/>
                      <a:gd name="connsiteY0" fmla="*/ 0 h 152400"/>
                      <a:gd name="connsiteX1" fmla="*/ 147638 w 147638"/>
                      <a:gd name="connsiteY1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7638" h="152400">
                        <a:moveTo>
                          <a:pt x="0" y="0"/>
                        </a:moveTo>
                        <a:lnTo>
                          <a:pt x="147638" y="1524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0" name="任意多边形 149"/>
                  <p:cNvSpPr/>
                  <p:nvPr/>
                </p:nvSpPr>
                <p:spPr>
                  <a:xfrm>
                    <a:off x="3095625" y="3000375"/>
                    <a:ext cx="128588" cy="128588"/>
                  </a:xfrm>
                  <a:custGeom>
                    <a:avLst/>
                    <a:gdLst>
                      <a:gd name="connsiteX0" fmla="*/ 0 w 128588"/>
                      <a:gd name="connsiteY0" fmla="*/ 0 h 128588"/>
                      <a:gd name="connsiteX1" fmla="*/ 128588 w 128588"/>
                      <a:gd name="connsiteY1" fmla="*/ 128588 h 128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28588" h="128588">
                        <a:moveTo>
                          <a:pt x="0" y="0"/>
                        </a:moveTo>
                        <a:lnTo>
                          <a:pt x="128588" y="128588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1" name="任意多边形 150"/>
                  <p:cNvSpPr/>
                  <p:nvPr/>
                </p:nvSpPr>
                <p:spPr>
                  <a:xfrm>
                    <a:off x="3014663" y="3100388"/>
                    <a:ext cx="119062" cy="119062"/>
                  </a:xfrm>
                  <a:custGeom>
                    <a:avLst/>
                    <a:gdLst>
                      <a:gd name="connsiteX0" fmla="*/ 0 w 119062"/>
                      <a:gd name="connsiteY0" fmla="*/ 0 h 119062"/>
                      <a:gd name="connsiteX1" fmla="*/ 119062 w 119062"/>
                      <a:gd name="connsiteY1" fmla="*/ 119062 h 11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9062" h="119062">
                        <a:moveTo>
                          <a:pt x="0" y="0"/>
                        </a:moveTo>
                        <a:lnTo>
                          <a:pt x="119062" y="119062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11" name="组合 29"/>
              <p:cNvGrpSpPr/>
              <p:nvPr/>
            </p:nvGrpSpPr>
            <p:grpSpPr>
              <a:xfrm>
                <a:off x="4154475" y="3000372"/>
                <a:ext cx="2369351" cy="219078"/>
                <a:chOff x="928662" y="3000372"/>
                <a:chExt cx="2369351" cy="219078"/>
              </a:xfrm>
            </p:grpSpPr>
            <p:cxnSp>
              <p:nvCxnSpPr>
                <p:cNvPr id="128" name="直接连接符 127"/>
                <p:cNvCxnSpPr/>
                <p:nvPr/>
              </p:nvCxnSpPr>
              <p:spPr>
                <a:xfrm rot="5400000">
                  <a:off x="1107574" y="3107052"/>
                  <a:ext cx="214314" cy="95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接连接符 128"/>
                <p:cNvCxnSpPr/>
                <p:nvPr/>
              </p:nvCxnSpPr>
              <p:spPr>
                <a:xfrm>
                  <a:off x="1128942" y="3107529"/>
                  <a:ext cx="85789" cy="1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0" name="椭圆 129"/>
                <p:cNvSpPr/>
                <p:nvPr/>
              </p:nvSpPr>
              <p:spPr>
                <a:xfrm>
                  <a:off x="928662" y="3000372"/>
                  <a:ext cx="214314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00">
                        <a:tint val="66000"/>
                        <a:satMod val="160000"/>
                      </a:srgbClr>
                    </a:gs>
                    <a:gs pos="50000">
                      <a:srgbClr val="00FF00">
                        <a:tint val="44500"/>
                        <a:satMod val="160000"/>
                      </a:srgbClr>
                    </a:gs>
                    <a:gs pos="100000">
                      <a:srgbClr val="00FF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1" name="组合 33"/>
                <p:cNvGrpSpPr/>
                <p:nvPr/>
              </p:nvGrpSpPr>
              <p:grpSpPr>
                <a:xfrm>
                  <a:off x="1939103" y="3000372"/>
                  <a:ext cx="286546" cy="214314"/>
                  <a:chOff x="1081062" y="3152772"/>
                  <a:chExt cx="286546" cy="214314"/>
                </a:xfrm>
              </p:grpSpPr>
              <p:cxnSp>
                <p:nvCxnSpPr>
                  <p:cNvPr id="140" name="直接连接符 9"/>
                  <p:cNvCxnSpPr/>
                  <p:nvPr/>
                </p:nvCxnSpPr>
                <p:spPr>
                  <a:xfrm rot="5400000">
                    <a:off x="1259974" y="3259452"/>
                    <a:ext cx="214314" cy="95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直接连接符 10"/>
                  <p:cNvCxnSpPr/>
                  <p:nvPr/>
                </p:nvCxnSpPr>
                <p:spPr>
                  <a:xfrm>
                    <a:off x="1281342" y="3259929"/>
                    <a:ext cx="85789" cy="119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2" name="椭圆 141"/>
                  <p:cNvSpPr/>
                  <p:nvPr/>
                </p:nvSpPr>
                <p:spPr>
                  <a:xfrm>
                    <a:off x="1081062" y="3152772"/>
                    <a:ext cx="214314" cy="21431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32" name="组合 27"/>
                <p:cNvGrpSpPr/>
                <p:nvPr/>
              </p:nvGrpSpPr>
              <p:grpSpPr>
                <a:xfrm>
                  <a:off x="3011467" y="3000372"/>
                  <a:ext cx="286546" cy="219078"/>
                  <a:chOff x="3011467" y="3000372"/>
                  <a:chExt cx="286546" cy="219078"/>
                </a:xfrm>
              </p:grpSpPr>
              <p:grpSp>
                <p:nvGrpSpPr>
                  <p:cNvPr id="133" name="组合 20"/>
                  <p:cNvGrpSpPr/>
                  <p:nvPr/>
                </p:nvGrpSpPr>
                <p:grpSpPr>
                  <a:xfrm>
                    <a:off x="3011467" y="3000372"/>
                    <a:ext cx="286546" cy="214314"/>
                    <a:chOff x="1081062" y="3152772"/>
                    <a:chExt cx="286546" cy="214314"/>
                  </a:xfrm>
                </p:grpSpPr>
                <p:cxnSp>
                  <p:nvCxnSpPr>
                    <p:cNvPr id="137" name="直接连接符 136"/>
                    <p:cNvCxnSpPr/>
                    <p:nvPr/>
                  </p:nvCxnSpPr>
                  <p:spPr>
                    <a:xfrm rot="5400000">
                      <a:off x="1259974" y="3259452"/>
                      <a:ext cx="214314" cy="95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直接连接符 137"/>
                    <p:cNvCxnSpPr/>
                    <p:nvPr/>
                  </p:nvCxnSpPr>
                  <p:spPr>
                    <a:xfrm>
                      <a:off x="1281342" y="3259929"/>
                      <a:ext cx="85789" cy="119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9" name="椭圆 138"/>
                    <p:cNvSpPr/>
                    <p:nvPr/>
                  </p:nvSpPr>
                  <p:spPr>
                    <a:xfrm>
                      <a:off x="1081062" y="3152772"/>
                      <a:ext cx="214314" cy="214314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34" name="任意多边形 133"/>
                  <p:cNvSpPr/>
                  <p:nvPr/>
                </p:nvSpPr>
                <p:spPr>
                  <a:xfrm>
                    <a:off x="3038475" y="3033713"/>
                    <a:ext cx="147638" cy="152400"/>
                  </a:xfrm>
                  <a:custGeom>
                    <a:avLst/>
                    <a:gdLst>
                      <a:gd name="connsiteX0" fmla="*/ 0 w 147638"/>
                      <a:gd name="connsiteY0" fmla="*/ 0 h 152400"/>
                      <a:gd name="connsiteX1" fmla="*/ 147638 w 147638"/>
                      <a:gd name="connsiteY1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7638" h="152400">
                        <a:moveTo>
                          <a:pt x="0" y="0"/>
                        </a:moveTo>
                        <a:lnTo>
                          <a:pt x="147638" y="1524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5" name="任意多边形 134"/>
                  <p:cNvSpPr/>
                  <p:nvPr/>
                </p:nvSpPr>
                <p:spPr>
                  <a:xfrm>
                    <a:off x="3095625" y="3000375"/>
                    <a:ext cx="128588" cy="128588"/>
                  </a:xfrm>
                  <a:custGeom>
                    <a:avLst/>
                    <a:gdLst>
                      <a:gd name="connsiteX0" fmla="*/ 0 w 128588"/>
                      <a:gd name="connsiteY0" fmla="*/ 0 h 128588"/>
                      <a:gd name="connsiteX1" fmla="*/ 128588 w 128588"/>
                      <a:gd name="connsiteY1" fmla="*/ 128588 h 128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28588" h="128588">
                        <a:moveTo>
                          <a:pt x="0" y="0"/>
                        </a:moveTo>
                        <a:lnTo>
                          <a:pt x="128588" y="128588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6" name="任意多边形 135"/>
                  <p:cNvSpPr/>
                  <p:nvPr/>
                </p:nvSpPr>
                <p:spPr>
                  <a:xfrm>
                    <a:off x="3014663" y="3100388"/>
                    <a:ext cx="119062" cy="119062"/>
                  </a:xfrm>
                  <a:custGeom>
                    <a:avLst/>
                    <a:gdLst>
                      <a:gd name="connsiteX0" fmla="*/ 0 w 119062"/>
                      <a:gd name="connsiteY0" fmla="*/ 0 h 119062"/>
                      <a:gd name="connsiteX1" fmla="*/ 119062 w 119062"/>
                      <a:gd name="connsiteY1" fmla="*/ 119062 h 11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9062" h="119062">
                        <a:moveTo>
                          <a:pt x="0" y="0"/>
                        </a:moveTo>
                        <a:lnTo>
                          <a:pt x="119062" y="119062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12" name="组合 45"/>
              <p:cNvGrpSpPr/>
              <p:nvPr/>
            </p:nvGrpSpPr>
            <p:grpSpPr>
              <a:xfrm>
                <a:off x="7297747" y="3000372"/>
                <a:ext cx="2369351" cy="219078"/>
                <a:chOff x="928662" y="3000372"/>
                <a:chExt cx="2369351" cy="219078"/>
              </a:xfrm>
            </p:grpSpPr>
            <p:cxnSp>
              <p:nvCxnSpPr>
                <p:cNvPr id="113" name="直接连接符 112"/>
                <p:cNvCxnSpPr/>
                <p:nvPr/>
              </p:nvCxnSpPr>
              <p:spPr>
                <a:xfrm rot="5400000">
                  <a:off x="1107574" y="3107052"/>
                  <a:ext cx="214314" cy="95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接连接符 113"/>
                <p:cNvCxnSpPr/>
                <p:nvPr/>
              </p:nvCxnSpPr>
              <p:spPr>
                <a:xfrm>
                  <a:off x="1128942" y="3107529"/>
                  <a:ext cx="85789" cy="1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椭圆 114"/>
                <p:cNvSpPr/>
                <p:nvPr/>
              </p:nvSpPr>
              <p:spPr>
                <a:xfrm>
                  <a:off x="928662" y="3000372"/>
                  <a:ext cx="214314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00">
                        <a:tint val="66000"/>
                        <a:satMod val="160000"/>
                      </a:srgbClr>
                    </a:gs>
                    <a:gs pos="50000">
                      <a:srgbClr val="00FF00">
                        <a:tint val="44500"/>
                        <a:satMod val="160000"/>
                      </a:srgbClr>
                    </a:gs>
                    <a:gs pos="100000">
                      <a:srgbClr val="00FF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6" name="组合 49"/>
                <p:cNvGrpSpPr/>
                <p:nvPr/>
              </p:nvGrpSpPr>
              <p:grpSpPr>
                <a:xfrm>
                  <a:off x="1939103" y="3000372"/>
                  <a:ext cx="286546" cy="214314"/>
                  <a:chOff x="1081062" y="3152772"/>
                  <a:chExt cx="286546" cy="214314"/>
                </a:xfrm>
              </p:grpSpPr>
              <p:cxnSp>
                <p:nvCxnSpPr>
                  <p:cNvPr id="125" name="直接连接符 9"/>
                  <p:cNvCxnSpPr/>
                  <p:nvPr/>
                </p:nvCxnSpPr>
                <p:spPr>
                  <a:xfrm rot="5400000">
                    <a:off x="1259974" y="3259452"/>
                    <a:ext cx="214314" cy="95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直接连接符 10"/>
                  <p:cNvCxnSpPr/>
                  <p:nvPr/>
                </p:nvCxnSpPr>
                <p:spPr>
                  <a:xfrm>
                    <a:off x="1281342" y="3259929"/>
                    <a:ext cx="85789" cy="119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7" name="椭圆 60"/>
                  <p:cNvSpPr/>
                  <p:nvPr/>
                </p:nvSpPr>
                <p:spPr>
                  <a:xfrm>
                    <a:off x="1081062" y="3152772"/>
                    <a:ext cx="214314" cy="21431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7" name="组合 27"/>
                <p:cNvGrpSpPr/>
                <p:nvPr/>
              </p:nvGrpSpPr>
              <p:grpSpPr>
                <a:xfrm>
                  <a:off x="3011467" y="3000372"/>
                  <a:ext cx="286546" cy="219078"/>
                  <a:chOff x="3011467" y="3000372"/>
                  <a:chExt cx="286546" cy="219078"/>
                </a:xfrm>
              </p:grpSpPr>
              <p:grpSp>
                <p:nvGrpSpPr>
                  <p:cNvPr id="118" name="组合 20"/>
                  <p:cNvGrpSpPr/>
                  <p:nvPr/>
                </p:nvGrpSpPr>
                <p:grpSpPr>
                  <a:xfrm>
                    <a:off x="3011467" y="3000372"/>
                    <a:ext cx="286546" cy="214314"/>
                    <a:chOff x="1081062" y="3152772"/>
                    <a:chExt cx="286546" cy="214314"/>
                  </a:xfrm>
                </p:grpSpPr>
                <p:cxnSp>
                  <p:nvCxnSpPr>
                    <p:cNvPr id="122" name="直接连接符 55"/>
                    <p:cNvCxnSpPr/>
                    <p:nvPr/>
                  </p:nvCxnSpPr>
                  <p:spPr>
                    <a:xfrm rot="5400000">
                      <a:off x="1259974" y="3259452"/>
                      <a:ext cx="214314" cy="95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直接连接符 56"/>
                    <p:cNvCxnSpPr/>
                    <p:nvPr/>
                  </p:nvCxnSpPr>
                  <p:spPr>
                    <a:xfrm>
                      <a:off x="1281342" y="3259929"/>
                      <a:ext cx="85789" cy="119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4" name="椭圆 123"/>
                    <p:cNvSpPr/>
                    <p:nvPr/>
                  </p:nvSpPr>
                  <p:spPr>
                    <a:xfrm>
                      <a:off x="1081062" y="3152772"/>
                      <a:ext cx="214314" cy="214314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19" name="任意多边形 118"/>
                  <p:cNvSpPr/>
                  <p:nvPr/>
                </p:nvSpPr>
                <p:spPr>
                  <a:xfrm>
                    <a:off x="3038475" y="3033713"/>
                    <a:ext cx="147638" cy="152400"/>
                  </a:xfrm>
                  <a:custGeom>
                    <a:avLst/>
                    <a:gdLst>
                      <a:gd name="connsiteX0" fmla="*/ 0 w 147638"/>
                      <a:gd name="connsiteY0" fmla="*/ 0 h 152400"/>
                      <a:gd name="connsiteX1" fmla="*/ 147638 w 147638"/>
                      <a:gd name="connsiteY1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7638" h="152400">
                        <a:moveTo>
                          <a:pt x="0" y="0"/>
                        </a:moveTo>
                        <a:lnTo>
                          <a:pt x="147638" y="1524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0" name="任意多边形 119"/>
                  <p:cNvSpPr/>
                  <p:nvPr/>
                </p:nvSpPr>
                <p:spPr>
                  <a:xfrm>
                    <a:off x="3095625" y="3000375"/>
                    <a:ext cx="128588" cy="128588"/>
                  </a:xfrm>
                  <a:custGeom>
                    <a:avLst/>
                    <a:gdLst>
                      <a:gd name="connsiteX0" fmla="*/ 0 w 128588"/>
                      <a:gd name="connsiteY0" fmla="*/ 0 h 128588"/>
                      <a:gd name="connsiteX1" fmla="*/ 128588 w 128588"/>
                      <a:gd name="connsiteY1" fmla="*/ 128588 h 128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28588" h="128588">
                        <a:moveTo>
                          <a:pt x="0" y="0"/>
                        </a:moveTo>
                        <a:lnTo>
                          <a:pt x="128588" y="128588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1" name="任意多边形 54"/>
                  <p:cNvSpPr/>
                  <p:nvPr/>
                </p:nvSpPr>
                <p:spPr>
                  <a:xfrm>
                    <a:off x="3014663" y="3100388"/>
                    <a:ext cx="119062" cy="119062"/>
                  </a:xfrm>
                  <a:custGeom>
                    <a:avLst/>
                    <a:gdLst>
                      <a:gd name="connsiteX0" fmla="*/ 0 w 119062"/>
                      <a:gd name="connsiteY0" fmla="*/ 0 h 119062"/>
                      <a:gd name="connsiteX1" fmla="*/ 119062 w 119062"/>
                      <a:gd name="connsiteY1" fmla="*/ 119062 h 11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9062" h="119062">
                        <a:moveTo>
                          <a:pt x="0" y="0"/>
                        </a:moveTo>
                        <a:lnTo>
                          <a:pt x="119062" y="119062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13" name="组合 64"/>
            <p:cNvGrpSpPr/>
            <p:nvPr/>
          </p:nvGrpSpPr>
          <p:grpSpPr>
            <a:xfrm flipH="1">
              <a:off x="1131079" y="4214818"/>
              <a:ext cx="8738436" cy="219078"/>
              <a:chOff x="928662" y="3000372"/>
              <a:chExt cx="8738436" cy="219078"/>
            </a:xfrm>
          </p:grpSpPr>
          <p:grpSp>
            <p:nvGrpSpPr>
              <p:cNvPr id="62" name="组合 28"/>
              <p:cNvGrpSpPr/>
              <p:nvPr/>
            </p:nvGrpSpPr>
            <p:grpSpPr>
              <a:xfrm>
                <a:off x="928662" y="3000372"/>
                <a:ext cx="2369351" cy="219078"/>
                <a:chOff x="928662" y="3000372"/>
                <a:chExt cx="2369351" cy="219078"/>
              </a:xfrm>
            </p:grpSpPr>
            <p:cxnSp>
              <p:nvCxnSpPr>
                <p:cNvPr id="95" name="直接连接符 94"/>
                <p:cNvCxnSpPr/>
                <p:nvPr/>
              </p:nvCxnSpPr>
              <p:spPr>
                <a:xfrm rot="5400000">
                  <a:off x="1107574" y="3107052"/>
                  <a:ext cx="214314" cy="95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接连接符 95"/>
                <p:cNvCxnSpPr/>
                <p:nvPr/>
              </p:nvCxnSpPr>
              <p:spPr>
                <a:xfrm>
                  <a:off x="1128942" y="3107529"/>
                  <a:ext cx="85789" cy="1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椭圆 96"/>
                <p:cNvSpPr/>
                <p:nvPr/>
              </p:nvSpPr>
              <p:spPr>
                <a:xfrm>
                  <a:off x="928662" y="3000372"/>
                  <a:ext cx="214314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00">
                        <a:tint val="66000"/>
                        <a:satMod val="160000"/>
                      </a:srgbClr>
                    </a:gs>
                    <a:gs pos="50000">
                      <a:srgbClr val="00FF00">
                        <a:tint val="44500"/>
                        <a:satMod val="160000"/>
                      </a:srgbClr>
                    </a:gs>
                    <a:gs pos="100000">
                      <a:srgbClr val="00FF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8" name="组合 8"/>
                <p:cNvGrpSpPr/>
                <p:nvPr/>
              </p:nvGrpSpPr>
              <p:grpSpPr>
                <a:xfrm>
                  <a:off x="1939103" y="3000372"/>
                  <a:ext cx="286546" cy="214314"/>
                  <a:chOff x="1081062" y="3152772"/>
                  <a:chExt cx="286546" cy="214314"/>
                </a:xfrm>
              </p:grpSpPr>
              <p:cxnSp>
                <p:nvCxnSpPr>
                  <p:cNvPr id="107" name="直接连接符 9"/>
                  <p:cNvCxnSpPr/>
                  <p:nvPr/>
                </p:nvCxnSpPr>
                <p:spPr>
                  <a:xfrm rot="5400000">
                    <a:off x="1259974" y="3259452"/>
                    <a:ext cx="214314" cy="95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直接连接符 10"/>
                  <p:cNvCxnSpPr/>
                  <p:nvPr/>
                </p:nvCxnSpPr>
                <p:spPr>
                  <a:xfrm>
                    <a:off x="1281342" y="3259929"/>
                    <a:ext cx="85789" cy="119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椭圆 11"/>
                  <p:cNvSpPr/>
                  <p:nvPr/>
                </p:nvSpPr>
                <p:spPr>
                  <a:xfrm>
                    <a:off x="1081062" y="3152772"/>
                    <a:ext cx="214314" cy="21431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9" name="组合 27"/>
                <p:cNvGrpSpPr/>
                <p:nvPr/>
              </p:nvGrpSpPr>
              <p:grpSpPr>
                <a:xfrm>
                  <a:off x="3011467" y="3000372"/>
                  <a:ext cx="286546" cy="219078"/>
                  <a:chOff x="3011467" y="3000372"/>
                  <a:chExt cx="286546" cy="219078"/>
                </a:xfrm>
              </p:grpSpPr>
              <p:grpSp>
                <p:nvGrpSpPr>
                  <p:cNvPr id="100" name="组合 20"/>
                  <p:cNvGrpSpPr/>
                  <p:nvPr/>
                </p:nvGrpSpPr>
                <p:grpSpPr>
                  <a:xfrm>
                    <a:off x="3011467" y="3000372"/>
                    <a:ext cx="286546" cy="214314"/>
                    <a:chOff x="1081062" y="3152772"/>
                    <a:chExt cx="286546" cy="214314"/>
                  </a:xfrm>
                </p:grpSpPr>
                <p:cxnSp>
                  <p:nvCxnSpPr>
                    <p:cNvPr id="104" name="直接连接符 103"/>
                    <p:cNvCxnSpPr/>
                    <p:nvPr/>
                  </p:nvCxnSpPr>
                  <p:spPr>
                    <a:xfrm rot="5400000">
                      <a:off x="1259974" y="3259452"/>
                      <a:ext cx="214314" cy="95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直接连接符 104"/>
                    <p:cNvCxnSpPr/>
                    <p:nvPr/>
                  </p:nvCxnSpPr>
                  <p:spPr>
                    <a:xfrm>
                      <a:off x="1281342" y="3259929"/>
                      <a:ext cx="85789" cy="119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6" name="椭圆 23"/>
                    <p:cNvSpPr/>
                    <p:nvPr/>
                  </p:nvSpPr>
                  <p:spPr>
                    <a:xfrm>
                      <a:off x="1081062" y="3152772"/>
                      <a:ext cx="214314" cy="214314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1" name="任意多边形 24"/>
                  <p:cNvSpPr/>
                  <p:nvPr/>
                </p:nvSpPr>
                <p:spPr>
                  <a:xfrm>
                    <a:off x="3038475" y="3033713"/>
                    <a:ext cx="147638" cy="152400"/>
                  </a:xfrm>
                  <a:custGeom>
                    <a:avLst/>
                    <a:gdLst>
                      <a:gd name="connsiteX0" fmla="*/ 0 w 147638"/>
                      <a:gd name="connsiteY0" fmla="*/ 0 h 152400"/>
                      <a:gd name="connsiteX1" fmla="*/ 147638 w 147638"/>
                      <a:gd name="connsiteY1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7638" h="152400">
                        <a:moveTo>
                          <a:pt x="0" y="0"/>
                        </a:moveTo>
                        <a:lnTo>
                          <a:pt x="147638" y="1524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2" name="任意多边形 25"/>
                  <p:cNvSpPr/>
                  <p:nvPr/>
                </p:nvSpPr>
                <p:spPr>
                  <a:xfrm>
                    <a:off x="3095625" y="3000375"/>
                    <a:ext cx="128588" cy="128588"/>
                  </a:xfrm>
                  <a:custGeom>
                    <a:avLst/>
                    <a:gdLst>
                      <a:gd name="connsiteX0" fmla="*/ 0 w 128588"/>
                      <a:gd name="connsiteY0" fmla="*/ 0 h 128588"/>
                      <a:gd name="connsiteX1" fmla="*/ 128588 w 128588"/>
                      <a:gd name="connsiteY1" fmla="*/ 128588 h 128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28588" h="128588">
                        <a:moveTo>
                          <a:pt x="0" y="0"/>
                        </a:moveTo>
                        <a:lnTo>
                          <a:pt x="128588" y="128588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" name="任意多边形 102"/>
                  <p:cNvSpPr/>
                  <p:nvPr/>
                </p:nvSpPr>
                <p:spPr>
                  <a:xfrm>
                    <a:off x="3014663" y="3100388"/>
                    <a:ext cx="119062" cy="119062"/>
                  </a:xfrm>
                  <a:custGeom>
                    <a:avLst/>
                    <a:gdLst>
                      <a:gd name="connsiteX0" fmla="*/ 0 w 119062"/>
                      <a:gd name="connsiteY0" fmla="*/ 0 h 119062"/>
                      <a:gd name="connsiteX1" fmla="*/ 119062 w 119062"/>
                      <a:gd name="connsiteY1" fmla="*/ 119062 h 11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9062" h="119062">
                        <a:moveTo>
                          <a:pt x="0" y="0"/>
                        </a:moveTo>
                        <a:lnTo>
                          <a:pt x="119062" y="119062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3" name="组合 29"/>
              <p:cNvGrpSpPr/>
              <p:nvPr/>
            </p:nvGrpSpPr>
            <p:grpSpPr>
              <a:xfrm>
                <a:off x="4154475" y="3000372"/>
                <a:ext cx="2369351" cy="219078"/>
                <a:chOff x="928662" y="3000372"/>
                <a:chExt cx="2369351" cy="219078"/>
              </a:xfrm>
            </p:grpSpPr>
            <p:cxnSp>
              <p:nvCxnSpPr>
                <p:cNvPr id="80" name="直接连接符 79"/>
                <p:cNvCxnSpPr/>
                <p:nvPr/>
              </p:nvCxnSpPr>
              <p:spPr>
                <a:xfrm rot="5400000">
                  <a:off x="1107574" y="3107052"/>
                  <a:ext cx="214314" cy="95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/>
              </p:nvCxnSpPr>
              <p:spPr>
                <a:xfrm>
                  <a:off x="1128942" y="3107529"/>
                  <a:ext cx="85789" cy="1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椭圆 81"/>
                <p:cNvSpPr/>
                <p:nvPr/>
              </p:nvSpPr>
              <p:spPr>
                <a:xfrm>
                  <a:off x="928662" y="3000372"/>
                  <a:ext cx="214314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00">
                        <a:tint val="66000"/>
                        <a:satMod val="160000"/>
                      </a:srgbClr>
                    </a:gs>
                    <a:gs pos="50000">
                      <a:srgbClr val="00FF00">
                        <a:tint val="44500"/>
                        <a:satMod val="160000"/>
                      </a:srgbClr>
                    </a:gs>
                    <a:gs pos="100000">
                      <a:srgbClr val="00FF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3" name="组合 33"/>
                <p:cNvGrpSpPr/>
                <p:nvPr/>
              </p:nvGrpSpPr>
              <p:grpSpPr>
                <a:xfrm>
                  <a:off x="1939103" y="3000372"/>
                  <a:ext cx="286546" cy="214314"/>
                  <a:chOff x="1081062" y="3152772"/>
                  <a:chExt cx="286546" cy="214314"/>
                </a:xfrm>
              </p:grpSpPr>
              <p:cxnSp>
                <p:nvCxnSpPr>
                  <p:cNvPr id="92" name="直接连接符 9"/>
                  <p:cNvCxnSpPr/>
                  <p:nvPr/>
                </p:nvCxnSpPr>
                <p:spPr>
                  <a:xfrm rot="5400000">
                    <a:off x="1259974" y="3259452"/>
                    <a:ext cx="214314" cy="95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直接连接符 10"/>
                  <p:cNvCxnSpPr/>
                  <p:nvPr/>
                </p:nvCxnSpPr>
                <p:spPr>
                  <a:xfrm>
                    <a:off x="1281342" y="3259929"/>
                    <a:ext cx="85789" cy="119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4" name="椭圆 93"/>
                  <p:cNvSpPr/>
                  <p:nvPr/>
                </p:nvSpPr>
                <p:spPr>
                  <a:xfrm>
                    <a:off x="1081062" y="3152772"/>
                    <a:ext cx="214314" cy="21431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84" name="组合 27"/>
                <p:cNvGrpSpPr/>
                <p:nvPr/>
              </p:nvGrpSpPr>
              <p:grpSpPr>
                <a:xfrm>
                  <a:off x="3011467" y="3000372"/>
                  <a:ext cx="286546" cy="219078"/>
                  <a:chOff x="3011467" y="3000372"/>
                  <a:chExt cx="286546" cy="219078"/>
                </a:xfrm>
              </p:grpSpPr>
              <p:grpSp>
                <p:nvGrpSpPr>
                  <p:cNvPr id="85" name="组合 20"/>
                  <p:cNvGrpSpPr/>
                  <p:nvPr/>
                </p:nvGrpSpPr>
                <p:grpSpPr>
                  <a:xfrm>
                    <a:off x="3011467" y="3000372"/>
                    <a:ext cx="286546" cy="214314"/>
                    <a:chOff x="1081062" y="3152772"/>
                    <a:chExt cx="286546" cy="214314"/>
                  </a:xfrm>
                </p:grpSpPr>
                <p:cxnSp>
                  <p:nvCxnSpPr>
                    <p:cNvPr id="89" name="直接连接符 88"/>
                    <p:cNvCxnSpPr/>
                    <p:nvPr/>
                  </p:nvCxnSpPr>
                  <p:spPr>
                    <a:xfrm rot="5400000">
                      <a:off x="1259974" y="3259452"/>
                      <a:ext cx="214314" cy="95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直接连接符 89"/>
                    <p:cNvCxnSpPr/>
                    <p:nvPr/>
                  </p:nvCxnSpPr>
                  <p:spPr>
                    <a:xfrm>
                      <a:off x="1281342" y="3259929"/>
                      <a:ext cx="85789" cy="119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1" name="椭圆 90"/>
                    <p:cNvSpPr/>
                    <p:nvPr/>
                  </p:nvSpPr>
                  <p:spPr>
                    <a:xfrm>
                      <a:off x="1081062" y="3152772"/>
                      <a:ext cx="214314" cy="214314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86" name="任意多边形 85"/>
                  <p:cNvSpPr/>
                  <p:nvPr/>
                </p:nvSpPr>
                <p:spPr>
                  <a:xfrm>
                    <a:off x="3038475" y="3033713"/>
                    <a:ext cx="147638" cy="152400"/>
                  </a:xfrm>
                  <a:custGeom>
                    <a:avLst/>
                    <a:gdLst>
                      <a:gd name="connsiteX0" fmla="*/ 0 w 147638"/>
                      <a:gd name="connsiteY0" fmla="*/ 0 h 152400"/>
                      <a:gd name="connsiteX1" fmla="*/ 147638 w 147638"/>
                      <a:gd name="connsiteY1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7638" h="152400">
                        <a:moveTo>
                          <a:pt x="0" y="0"/>
                        </a:moveTo>
                        <a:lnTo>
                          <a:pt x="147638" y="1524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7" name="任意多边形 86"/>
                  <p:cNvSpPr/>
                  <p:nvPr/>
                </p:nvSpPr>
                <p:spPr>
                  <a:xfrm>
                    <a:off x="3095625" y="3000375"/>
                    <a:ext cx="128588" cy="128588"/>
                  </a:xfrm>
                  <a:custGeom>
                    <a:avLst/>
                    <a:gdLst>
                      <a:gd name="connsiteX0" fmla="*/ 0 w 128588"/>
                      <a:gd name="connsiteY0" fmla="*/ 0 h 128588"/>
                      <a:gd name="connsiteX1" fmla="*/ 128588 w 128588"/>
                      <a:gd name="connsiteY1" fmla="*/ 128588 h 128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28588" h="128588">
                        <a:moveTo>
                          <a:pt x="0" y="0"/>
                        </a:moveTo>
                        <a:lnTo>
                          <a:pt x="128588" y="128588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" name="任意多边形 87"/>
                  <p:cNvSpPr/>
                  <p:nvPr/>
                </p:nvSpPr>
                <p:spPr>
                  <a:xfrm>
                    <a:off x="3014663" y="3100388"/>
                    <a:ext cx="119062" cy="119062"/>
                  </a:xfrm>
                  <a:custGeom>
                    <a:avLst/>
                    <a:gdLst>
                      <a:gd name="connsiteX0" fmla="*/ 0 w 119062"/>
                      <a:gd name="connsiteY0" fmla="*/ 0 h 119062"/>
                      <a:gd name="connsiteX1" fmla="*/ 119062 w 119062"/>
                      <a:gd name="connsiteY1" fmla="*/ 119062 h 11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9062" h="119062">
                        <a:moveTo>
                          <a:pt x="0" y="0"/>
                        </a:moveTo>
                        <a:lnTo>
                          <a:pt x="119062" y="119062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4" name="组合 45"/>
              <p:cNvGrpSpPr/>
              <p:nvPr/>
            </p:nvGrpSpPr>
            <p:grpSpPr>
              <a:xfrm>
                <a:off x="7297747" y="3000372"/>
                <a:ext cx="2369351" cy="219078"/>
                <a:chOff x="928662" y="3000372"/>
                <a:chExt cx="2369351" cy="219078"/>
              </a:xfrm>
            </p:grpSpPr>
            <p:cxnSp>
              <p:nvCxnSpPr>
                <p:cNvPr id="65" name="直接连接符 64"/>
                <p:cNvCxnSpPr/>
                <p:nvPr/>
              </p:nvCxnSpPr>
              <p:spPr>
                <a:xfrm rot="5400000">
                  <a:off x="1107574" y="3107052"/>
                  <a:ext cx="214314" cy="95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接连接符 65"/>
                <p:cNvCxnSpPr/>
                <p:nvPr/>
              </p:nvCxnSpPr>
              <p:spPr>
                <a:xfrm>
                  <a:off x="1128942" y="3107529"/>
                  <a:ext cx="85789" cy="1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椭圆 66"/>
                <p:cNvSpPr/>
                <p:nvPr/>
              </p:nvSpPr>
              <p:spPr>
                <a:xfrm>
                  <a:off x="928662" y="3000372"/>
                  <a:ext cx="214314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00">
                        <a:tint val="66000"/>
                        <a:satMod val="160000"/>
                      </a:srgbClr>
                    </a:gs>
                    <a:gs pos="50000">
                      <a:srgbClr val="00FF00">
                        <a:tint val="44500"/>
                        <a:satMod val="160000"/>
                      </a:srgbClr>
                    </a:gs>
                    <a:gs pos="100000">
                      <a:srgbClr val="00FF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8" name="组合 49"/>
                <p:cNvGrpSpPr/>
                <p:nvPr/>
              </p:nvGrpSpPr>
              <p:grpSpPr>
                <a:xfrm>
                  <a:off x="1939103" y="3000372"/>
                  <a:ext cx="286546" cy="214314"/>
                  <a:chOff x="1081062" y="3152772"/>
                  <a:chExt cx="286546" cy="214314"/>
                </a:xfrm>
              </p:grpSpPr>
              <p:cxnSp>
                <p:nvCxnSpPr>
                  <p:cNvPr id="77" name="直接连接符 9"/>
                  <p:cNvCxnSpPr/>
                  <p:nvPr/>
                </p:nvCxnSpPr>
                <p:spPr>
                  <a:xfrm rot="5400000">
                    <a:off x="1259974" y="3259452"/>
                    <a:ext cx="214314" cy="95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直接连接符 10"/>
                  <p:cNvCxnSpPr/>
                  <p:nvPr/>
                </p:nvCxnSpPr>
                <p:spPr>
                  <a:xfrm>
                    <a:off x="1281342" y="3259929"/>
                    <a:ext cx="85789" cy="119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椭圆 78"/>
                  <p:cNvSpPr/>
                  <p:nvPr/>
                </p:nvSpPr>
                <p:spPr>
                  <a:xfrm>
                    <a:off x="1081062" y="3152772"/>
                    <a:ext cx="214314" cy="21431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9" name="组合 27"/>
                <p:cNvGrpSpPr/>
                <p:nvPr/>
              </p:nvGrpSpPr>
              <p:grpSpPr>
                <a:xfrm>
                  <a:off x="3011467" y="3000372"/>
                  <a:ext cx="286546" cy="219078"/>
                  <a:chOff x="3011467" y="3000372"/>
                  <a:chExt cx="286546" cy="219078"/>
                </a:xfrm>
              </p:grpSpPr>
              <p:grpSp>
                <p:nvGrpSpPr>
                  <p:cNvPr id="70" name="组合 20"/>
                  <p:cNvGrpSpPr/>
                  <p:nvPr/>
                </p:nvGrpSpPr>
                <p:grpSpPr>
                  <a:xfrm>
                    <a:off x="3011467" y="3000372"/>
                    <a:ext cx="286546" cy="214314"/>
                    <a:chOff x="1081062" y="3152772"/>
                    <a:chExt cx="286546" cy="214314"/>
                  </a:xfrm>
                </p:grpSpPr>
                <p:cxnSp>
                  <p:nvCxnSpPr>
                    <p:cNvPr id="74" name="直接连接符 73"/>
                    <p:cNvCxnSpPr/>
                    <p:nvPr/>
                  </p:nvCxnSpPr>
                  <p:spPr>
                    <a:xfrm rot="5400000">
                      <a:off x="1259974" y="3259452"/>
                      <a:ext cx="214314" cy="95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直接连接符 74"/>
                    <p:cNvCxnSpPr/>
                    <p:nvPr/>
                  </p:nvCxnSpPr>
                  <p:spPr>
                    <a:xfrm>
                      <a:off x="1281342" y="3259929"/>
                      <a:ext cx="85789" cy="119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6" name="椭圆 75"/>
                    <p:cNvSpPr/>
                    <p:nvPr/>
                  </p:nvSpPr>
                  <p:spPr>
                    <a:xfrm>
                      <a:off x="1081062" y="3152772"/>
                      <a:ext cx="214314" cy="214314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71" name="任意多边形 70"/>
                  <p:cNvSpPr/>
                  <p:nvPr/>
                </p:nvSpPr>
                <p:spPr>
                  <a:xfrm>
                    <a:off x="3038475" y="3033713"/>
                    <a:ext cx="147638" cy="152400"/>
                  </a:xfrm>
                  <a:custGeom>
                    <a:avLst/>
                    <a:gdLst>
                      <a:gd name="connsiteX0" fmla="*/ 0 w 147638"/>
                      <a:gd name="connsiteY0" fmla="*/ 0 h 152400"/>
                      <a:gd name="connsiteX1" fmla="*/ 147638 w 147638"/>
                      <a:gd name="connsiteY1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7638" h="152400">
                        <a:moveTo>
                          <a:pt x="0" y="0"/>
                        </a:moveTo>
                        <a:lnTo>
                          <a:pt x="147638" y="1524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任意多边形 71"/>
                  <p:cNvSpPr/>
                  <p:nvPr/>
                </p:nvSpPr>
                <p:spPr>
                  <a:xfrm>
                    <a:off x="3095625" y="3000375"/>
                    <a:ext cx="128588" cy="128588"/>
                  </a:xfrm>
                  <a:custGeom>
                    <a:avLst/>
                    <a:gdLst>
                      <a:gd name="connsiteX0" fmla="*/ 0 w 128588"/>
                      <a:gd name="connsiteY0" fmla="*/ 0 h 128588"/>
                      <a:gd name="connsiteX1" fmla="*/ 128588 w 128588"/>
                      <a:gd name="connsiteY1" fmla="*/ 128588 h 128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28588" h="128588">
                        <a:moveTo>
                          <a:pt x="0" y="0"/>
                        </a:moveTo>
                        <a:lnTo>
                          <a:pt x="128588" y="128588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3" name="任意多边形 72"/>
                  <p:cNvSpPr/>
                  <p:nvPr/>
                </p:nvSpPr>
                <p:spPr>
                  <a:xfrm>
                    <a:off x="3014663" y="3100388"/>
                    <a:ext cx="119062" cy="119062"/>
                  </a:xfrm>
                  <a:custGeom>
                    <a:avLst/>
                    <a:gdLst>
                      <a:gd name="connsiteX0" fmla="*/ 0 w 119062"/>
                      <a:gd name="connsiteY0" fmla="*/ 0 h 119062"/>
                      <a:gd name="connsiteX1" fmla="*/ 119062 w 119062"/>
                      <a:gd name="connsiteY1" fmla="*/ 119062 h 11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9062" h="119062">
                        <a:moveTo>
                          <a:pt x="0" y="0"/>
                        </a:moveTo>
                        <a:lnTo>
                          <a:pt x="119062" y="119062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14" name="组合 117"/>
            <p:cNvGrpSpPr/>
            <p:nvPr/>
          </p:nvGrpSpPr>
          <p:grpSpPr>
            <a:xfrm>
              <a:off x="2511401" y="3857628"/>
              <a:ext cx="428628" cy="285752"/>
              <a:chOff x="1582707" y="2285992"/>
              <a:chExt cx="682172" cy="285752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201133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65414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>
                <a:off x="1582707" y="2285992"/>
                <a:ext cx="682172" cy="204334"/>
              </a:xfrm>
              <a:custGeom>
                <a:avLst/>
                <a:gdLst>
                  <a:gd name="connsiteX0" fmla="*/ 0 w 682172"/>
                  <a:gd name="connsiteY0" fmla="*/ 0 h 275772"/>
                  <a:gd name="connsiteX1" fmla="*/ 508000 w 682172"/>
                  <a:gd name="connsiteY1" fmla="*/ 0 h 275772"/>
                  <a:gd name="connsiteX2" fmla="*/ 682172 w 682172"/>
                  <a:gd name="connsiteY2" fmla="*/ 275772 h 275772"/>
                  <a:gd name="connsiteX3" fmla="*/ 0 w 682172"/>
                  <a:gd name="connsiteY3" fmla="*/ 275772 h 275772"/>
                  <a:gd name="connsiteX4" fmla="*/ 0 w 682172"/>
                  <a:gd name="connsiteY4" fmla="*/ 0 h 27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172" h="275772">
                    <a:moveTo>
                      <a:pt x="0" y="0"/>
                    </a:moveTo>
                    <a:lnTo>
                      <a:pt x="508000" y="0"/>
                    </a:lnTo>
                    <a:lnTo>
                      <a:pt x="682172" y="275772"/>
                    </a:lnTo>
                    <a:lnTo>
                      <a:pt x="0" y="2757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18"/>
            <p:cNvGrpSpPr/>
            <p:nvPr/>
          </p:nvGrpSpPr>
          <p:grpSpPr>
            <a:xfrm>
              <a:off x="5583235" y="3857628"/>
              <a:ext cx="428628" cy="285752"/>
              <a:chOff x="1582707" y="2285992"/>
              <a:chExt cx="682172" cy="285752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201133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165414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1582707" y="2285992"/>
                <a:ext cx="682172" cy="204334"/>
              </a:xfrm>
              <a:custGeom>
                <a:avLst/>
                <a:gdLst>
                  <a:gd name="connsiteX0" fmla="*/ 0 w 682172"/>
                  <a:gd name="connsiteY0" fmla="*/ 0 h 275772"/>
                  <a:gd name="connsiteX1" fmla="*/ 508000 w 682172"/>
                  <a:gd name="connsiteY1" fmla="*/ 0 h 275772"/>
                  <a:gd name="connsiteX2" fmla="*/ 682172 w 682172"/>
                  <a:gd name="connsiteY2" fmla="*/ 275772 h 275772"/>
                  <a:gd name="connsiteX3" fmla="*/ 0 w 682172"/>
                  <a:gd name="connsiteY3" fmla="*/ 275772 h 275772"/>
                  <a:gd name="connsiteX4" fmla="*/ 0 w 682172"/>
                  <a:gd name="connsiteY4" fmla="*/ 0 h 27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172" h="275772">
                    <a:moveTo>
                      <a:pt x="0" y="0"/>
                    </a:moveTo>
                    <a:lnTo>
                      <a:pt x="508000" y="0"/>
                    </a:lnTo>
                    <a:lnTo>
                      <a:pt x="682172" y="275772"/>
                    </a:lnTo>
                    <a:lnTo>
                      <a:pt x="0" y="2757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22"/>
            <p:cNvGrpSpPr/>
            <p:nvPr/>
          </p:nvGrpSpPr>
          <p:grpSpPr>
            <a:xfrm>
              <a:off x="8797945" y="3857628"/>
              <a:ext cx="428628" cy="285752"/>
              <a:chOff x="1582707" y="2285992"/>
              <a:chExt cx="682172" cy="285752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201133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165414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1582707" y="2285992"/>
                <a:ext cx="682172" cy="204334"/>
              </a:xfrm>
              <a:custGeom>
                <a:avLst/>
                <a:gdLst>
                  <a:gd name="connsiteX0" fmla="*/ 0 w 682172"/>
                  <a:gd name="connsiteY0" fmla="*/ 0 h 275772"/>
                  <a:gd name="connsiteX1" fmla="*/ 508000 w 682172"/>
                  <a:gd name="connsiteY1" fmla="*/ 0 h 275772"/>
                  <a:gd name="connsiteX2" fmla="*/ 682172 w 682172"/>
                  <a:gd name="connsiteY2" fmla="*/ 275772 h 275772"/>
                  <a:gd name="connsiteX3" fmla="*/ 0 w 682172"/>
                  <a:gd name="connsiteY3" fmla="*/ 275772 h 275772"/>
                  <a:gd name="connsiteX4" fmla="*/ 0 w 682172"/>
                  <a:gd name="connsiteY4" fmla="*/ 0 h 27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172" h="275772">
                    <a:moveTo>
                      <a:pt x="0" y="0"/>
                    </a:moveTo>
                    <a:lnTo>
                      <a:pt x="508000" y="0"/>
                    </a:lnTo>
                    <a:lnTo>
                      <a:pt x="682172" y="275772"/>
                    </a:lnTo>
                    <a:lnTo>
                      <a:pt x="0" y="2757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26"/>
            <p:cNvGrpSpPr/>
            <p:nvPr/>
          </p:nvGrpSpPr>
          <p:grpSpPr>
            <a:xfrm flipH="1">
              <a:off x="4654544" y="3000372"/>
              <a:ext cx="396419" cy="285752"/>
              <a:chOff x="1582707" y="2285992"/>
              <a:chExt cx="682172" cy="285752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201133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65414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1582707" y="2285992"/>
                <a:ext cx="682172" cy="204334"/>
              </a:xfrm>
              <a:custGeom>
                <a:avLst/>
                <a:gdLst>
                  <a:gd name="connsiteX0" fmla="*/ 0 w 682172"/>
                  <a:gd name="connsiteY0" fmla="*/ 0 h 275772"/>
                  <a:gd name="connsiteX1" fmla="*/ 508000 w 682172"/>
                  <a:gd name="connsiteY1" fmla="*/ 0 h 275772"/>
                  <a:gd name="connsiteX2" fmla="*/ 682172 w 682172"/>
                  <a:gd name="connsiteY2" fmla="*/ 275772 h 275772"/>
                  <a:gd name="connsiteX3" fmla="*/ 0 w 682172"/>
                  <a:gd name="connsiteY3" fmla="*/ 275772 h 275772"/>
                  <a:gd name="connsiteX4" fmla="*/ 0 w 682172"/>
                  <a:gd name="connsiteY4" fmla="*/ 0 h 27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172" h="275772">
                    <a:moveTo>
                      <a:pt x="0" y="0"/>
                    </a:moveTo>
                    <a:lnTo>
                      <a:pt x="508000" y="0"/>
                    </a:lnTo>
                    <a:lnTo>
                      <a:pt x="682172" y="275772"/>
                    </a:lnTo>
                    <a:lnTo>
                      <a:pt x="0" y="2757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30"/>
            <p:cNvGrpSpPr/>
            <p:nvPr/>
          </p:nvGrpSpPr>
          <p:grpSpPr>
            <a:xfrm flipH="1">
              <a:off x="1439834" y="3000372"/>
              <a:ext cx="396419" cy="285752"/>
              <a:chOff x="1582707" y="2285992"/>
              <a:chExt cx="682172" cy="285752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201133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65414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>
                <a:off x="1582707" y="2285992"/>
                <a:ext cx="682172" cy="204334"/>
              </a:xfrm>
              <a:custGeom>
                <a:avLst/>
                <a:gdLst>
                  <a:gd name="connsiteX0" fmla="*/ 0 w 682172"/>
                  <a:gd name="connsiteY0" fmla="*/ 0 h 275772"/>
                  <a:gd name="connsiteX1" fmla="*/ 508000 w 682172"/>
                  <a:gd name="connsiteY1" fmla="*/ 0 h 275772"/>
                  <a:gd name="connsiteX2" fmla="*/ 682172 w 682172"/>
                  <a:gd name="connsiteY2" fmla="*/ 275772 h 275772"/>
                  <a:gd name="connsiteX3" fmla="*/ 0 w 682172"/>
                  <a:gd name="connsiteY3" fmla="*/ 275772 h 275772"/>
                  <a:gd name="connsiteX4" fmla="*/ 0 w 682172"/>
                  <a:gd name="connsiteY4" fmla="*/ 0 h 27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172" h="275772">
                    <a:moveTo>
                      <a:pt x="0" y="0"/>
                    </a:moveTo>
                    <a:lnTo>
                      <a:pt x="508000" y="0"/>
                    </a:lnTo>
                    <a:lnTo>
                      <a:pt x="682172" y="275772"/>
                    </a:lnTo>
                    <a:lnTo>
                      <a:pt x="0" y="2757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34"/>
            <p:cNvGrpSpPr/>
            <p:nvPr/>
          </p:nvGrpSpPr>
          <p:grpSpPr>
            <a:xfrm flipH="1">
              <a:off x="7797816" y="3000372"/>
              <a:ext cx="396419" cy="285752"/>
              <a:chOff x="1582707" y="2285992"/>
              <a:chExt cx="682172" cy="285752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201133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654145" y="2428868"/>
                <a:ext cx="142876" cy="14287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1582707" y="2285992"/>
                <a:ext cx="682172" cy="204334"/>
              </a:xfrm>
              <a:custGeom>
                <a:avLst/>
                <a:gdLst>
                  <a:gd name="connsiteX0" fmla="*/ 0 w 682172"/>
                  <a:gd name="connsiteY0" fmla="*/ 0 h 275772"/>
                  <a:gd name="connsiteX1" fmla="*/ 508000 w 682172"/>
                  <a:gd name="connsiteY1" fmla="*/ 0 h 275772"/>
                  <a:gd name="connsiteX2" fmla="*/ 682172 w 682172"/>
                  <a:gd name="connsiteY2" fmla="*/ 275772 h 275772"/>
                  <a:gd name="connsiteX3" fmla="*/ 0 w 682172"/>
                  <a:gd name="connsiteY3" fmla="*/ 275772 h 275772"/>
                  <a:gd name="connsiteX4" fmla="*/ 0 w 682172"/>
                  <a:gd name="connsiteY4" fmla="*/ 0 h 27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172" h="275772">
                    <a:moveTo>
                      <a:pt x="0" y="0"/>
                    </a:moveTo>
                    <a:lnTo>
                      <a:pt x="508000" y="0"/>
                    </a:lnTo>
                    <a:lnTo>
                      <a:pt x="682172" y="275772"/>
                    </a:lnTo>
                    <a:lnTo>
                      <a:pt x="0" y="2757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任意多边形 19"/>
            <p:cNvSpPr/>
            <p:nvPr/>
          </p:nvSpPr>
          <p:spPr>
            <a:xfrm>
              <a:off x="4433888" y="3228975"/>
              <a:ext cx="0" cy="104775"/>
            </a:xfrm>
            <a:custGeom>
              <a:avLst/>
              <a:gdLst>
                <a:gd name="connsiteX0" fmla="*/ 0 w 0"/>
                <a:gd name="connsiteY0" fmla="*/ 0 h 104775"/>
                <a:gd name="connsiteX1" fmla="*/ 0 w 0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04775">
                  <a:moveTo>
                    <a:pt x="0" y="0"/>
                  </a:moveTo>
                  <a:lnTo>
                    <a:pt x="0" y="10477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443538" y="3233738"/>
              <a:ext cx="0" cy="90487"/>
            </a:xfrm>
            <a:custGeom>
              <a:avLst/>
              <a:gdLst>
                <a:gd name="connsiteX0" fmla="*/ 0 w 0"/>
                <a:gd name="connsiteY0" fmla="*/ 0 h 90487"/>
                <a:gd name="connsiteX1" fmla="*/ 0 w 0"/>
                <a:gd name="connsiteY1" fmla="*/ 90487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0487">
                  <a:moveTo>
                    <a:pt x="0" y="0"/>
                  </a:moveTo>
                  <a:lnTo>
                    <a:pt x="0" y="90487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6519863" y="3238500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7581900" y="3248025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267200" y="4100513"/>
              <a:ext cx="0" cy="80962"/>
            </a:xfrm>
            <a:custGeom>
              <a:avLst/>
              <a:gdLst>
                <a:gd name="connsiteX0" fmla="*/ 0 w 0"/>
                <a:gd name="connsiteY0" fmla="*/ 0 h 80962"/>
                <a:gd name="connsiteX1" fmla="*/ 0 w 0"/>
                <a:gd name="connsiteY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0962">
                  <a:moveTo>
                    <a:pt x="0" y="0"/>
                  </a:moveTo>
                  <a:lnTo>
                    <a:pt x="0" y="80962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338763" y="4100513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353175" y="4095750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7500938" y="4100513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209675" y="3238500"/>
              <a:ext cx="0" cy="90488"/>
            </a:xfrm>
            <a:custGeom>
              <a:avLst/>
              <a:gdLst>
                <a:gd name="connsiteX0" fmla="*/ 0 w 0"/>
                <a:gd name="connsiteY0" fmla="*/ 0 h 90488"/>
                <a:gd name="connsiteX1" fmla="*/ 0 w 0"/>
                <a:gd name="connsiteY1" fmla="*/ 90488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0488">
                  <a:moveTo>
                    <a:pt x="0" y="0"/>
                  </a:moveTo>
                  <a:lnTo>
                    <a:pt x="0" y="9048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2219325" y="3233738"/>
              <a:ext cx="0" cy="104775"/>
            </a:xfrm>
            <a:custGeom>
              <a:avLst/>
              <a:gdLst>
                <a:gd name="connsiteX0" fmla="*/ 0 w 0"/>
                <a:gd name="connsiteY0" fmla="*/ 0 h 104775"/>
                <a:gd name="connsiteX1" fmla="*/ 0 w 0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04775">
                  <a:moveTo>
                    <a:pt x="0" y="0"/>
                  </a:moveTo>
                  <a:lnTo>
                    <a:pt x="0" y="10477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290888" y="3238500"/>
              <a:ext cx="0" cy="100013"/>
            </a:xfrm>
            <a:custGeom>
              <a:avLst/>
              <a:gdLst>
                <a:gd name="connsiteX0" fmla="*/ 0 w 0"/>
                <a:gd name="connsiteY0" fmla="*/ 0 h 100013"/>
                <a:gd name="connsiteX1" fmla="*/ 0 w 0"/>
                <a:gd name="connsiteY1" fmla="*/ 100013 h 100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00013">
                  <a:moveTo>
                    <a:pt x="0" y="0"/>
                  </a:moveTo>
                  <a:lnTo>
                    <a:pt x="0" y="100013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1119188" y="4095750"/>
              <a:ext cx="0" cy="95250"/>
            </a:xfrm>
            <a:custGeom>
              <a:avLst/>
              <a:gdLst>
                <a:gd name="connsiteX0" fmla="*/ 0 w 0"/>
                <a:gd name="connsiteY0" fmla="*/ 0 h 95250"/>
                <a:gd name="connsiteX1" fmla="*/ 0 w 0"/>
                <a:gd name="connsiteY1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0">
                  <a:moveTo>
                    <a:pt x="0" y="0"/>
                  </a:moveTo>
                  <a:lnTo>
                    <a:pt x="0" y="9525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195513" y="4105275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205163" y="4095750"/>
              <a:ext cx="0" cy="90488"/>
            </a:xfrm>
            <a:custGeom>
              <a:avLst/>
              <a:gdLst>
                <a:gd name="connsiteX0" fmla="*/ 0 w 0"/>
                <a:gd name="connsiteY0" fmla="*/ 0 h 90488"/>
                <a:gd name="connsiteX1" fmla="*/ 0 w 0"/>
                <a:gd name="connsiteY1" fmla="*/ 90488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0488">
                  <a:moveTo>
                    <a:pt x="0" y="0"/>
                  </a:moveTo>
                  <a:lnTo>
                    <a:pt x="0" y="9048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8586788" y="3243263"/>
              <a:ext cx="0" cy="90487"/>
            </a:xfrm>
            <a:custGeom>
              <a:avLst/>
              <a:gdLst>
                <a:gd name="connsiteX0" fmla="*/ 0 w 0"/>
                <a:gd name="connsiteY0" fmla="*/ 0 h 90487"/>
                <a:gd name="connsiteX1" fmla="*/ 0 w 0"/>
                <a:gd name="connsiteY1" fmla="*/ 90487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0487">
                  <a:moveTo>
                    <a:pt x="0" y="0"/>
                  </a:moveTo>
                  <a:lnTo>
                    <a:pt x="0" y="90487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9667875" y="3248025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8567738" y="4100513"/>
              <a:ext cx="0" cy="85725"/>
            </a:xfrm>
            <a:custGeom>
              <a:avLst/>
              <a:gdLst>
                <a:gd name="connsiteX0" fmla="*/ 0 w 0"/>
                <a:gd name="connsiteY0" fmla="*/ 0 h 85725"/>
                <a:gd name="connsiteX1" fmla="*/ 0 w 0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5725">
                  <a:moveTo>
                    <a:pt x="0" y="0"/>
                  </a:moveTo>
                  <a:lnTo>
                    <a:pt x="0" y="8572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9577388" y="4095750"/>
              <a:ext cx="0" cy="90488"/>
            </a:xfrm>
            <a:custGeom>
              <a:avLst/>
              <a:gdLst>
                <a:gd name="connsiteX0" fmla="*/ 0 w 0"/>
                <a:gd name="connsiteY0" fmla="*/ 0 h 90488"/>
                <a:gd name="connsiteX1" fmla="*/ 0 w 0"/>
                <a:gd name="connsiteY1" fmla="*/ 90488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0488">
                  <a:moveTo>
                    <a:pt x="0" y="0"/>
                  </a:moveTo>
                  <a:lnTo>
                    <a:pt x="0" y="9048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箭头连接符 37"/>
            <p:cNvCxnSpPr/>
            <p:nvPr/>
          </p:nvCxnSpPr>
          <p:spPr>
            <a:xfrm rot="10800000" flipV="1">
              <a:off x="4583103" y="2786058"/>
              <a:ext cx="1571636" cy="1588"/>
            </a:xfrm>
            <a:prstGeom prst="straightConnector1">
              <a:avLst/>
            </a:prstGeom>
            <a:ln w="28575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 38"/>
            <p:cNvSpPr/>
            <p:nvPr/>
          </p:nvSpPr>
          <p:spPr>
            <a:xfrm>
              <a:off x="4940293" y="2357430"/>
              <a:ext cx="9557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/>
                <a:t> </a:t>
              </a:r>
              <a:r>
                <a:rPr lang="zh-CN" altLang="en-US" sz="1400" dirty="0" smtClean="0"/>
                <a:t>运行方向</a:t>
              </a:r>
              <a:endParaRPr lang="zh-CN" altLang="en-US" sz="1400" dirty="0"/>
            </a:p>
          </p:txBody>
        </p:sp>
        <p:cxnSp>
          <p:nvCxnSpPr>
            <p:cNvPr id="40" name="直接箭头连接符 39"/>
            <p:cNvCxnSpPr/>
            <p:nvPr/>
          </p:nvCxnSpPr>
          <p:spPr>
            <a:xfrm rot="10800000" flipH="1" flipV="1">
              <a:off x="4583103" y="4643446"/>
              <a:ext cx="1571636" cy="1588"/>
            </a:xfrm>
            <a:prstGeom prst="straightConnector1">
              <a:avLst/>
            </a:prstGeom>
            <a:ln w="28575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/>
            <p:cNvSpPr/>
            <p:nvPr/>
          </p:nvSpPr>
          <p:spPr>
            <a:xfrm>
              <a:off x="4868855" y="4572008"/>
              <a:ext cx="9557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/>
                <a:t> </a:t>
              </a:r>
              <a:r>
                <a:rPr lang="zh-CN" altLang="en-US" sz="1400" dirty="0" smtClean="0"/>
                <a:t>运行方向</a:t>
              </a:r>
              <a:endParaRPr lang="zh-CN" altLang="en-US" sz="1400" dirty="0"/>
            </a:p>
          </p:txBody>
        </p:sp>
        <p:sp>
          <p:nvSpPr>
            <p:cNvPr id="42" name="矩形 41"/>
            <p:cNvSpPr/>
            <p:nvPr/>
          </p:nvSpPr>
          <p:spPr>
            <a:xfrm>
              <a:off x="3198764" y="2928934"/>
              <a:ext cx="9557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/>
                <a:t> </a:t>
              </a:r>
              <a:r>
                <a:rPr lang="zh-CN" altLang="en-US" sz="1400" dirty="0" smtClean="0"/>
                <a:t>闭塞分区</a:t>
              </a:r>
              <a:endParaRPr lang="zh-CN" altLang="en-US" sz="1400" dirty="0"/>
            </a:p>
          </p:txBody>
        </p:sp>
        <p:sp>
          <p:nvSpPr>
            <p:cNvPr id="43" name="矩形 42"/>
            <p:cNvSpPr/>
            <p:nvPr/>
          </p:nvSpPr>
          <p:spPr>
            <a:xfrm>
              <a:off x="6556351" y="4071942"/>
              <a:ext cx="9557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/>
                <a:t> </a:t>
              </a:r>
              <a:r>
                <a:rPr lang="zh-CN" altLang="en-US" sz="1400" dirty="0" smtClean="0"/>
                <a:t>闭塞分区</a:t>
              </a:r>
              <a:endParaRPr lang="zh-CN" alt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5566" y="1171558"/>
            <a:ext cx="2625062" cy="461665"/>
            <a:chOff x="548443" y="1281397"/>
            <a:chExt cx="2625062" cy="461665"/>
          </a:xfrm>
        </p:grpSpPr>
        <p:sp>
          <p:nvSpPr>
            <p:cNvPr id="4" name="燕尾形 3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、定义与特征</a:t>
              </a:r>
              <a:endParaRPr lang="zh-CN" altLang="en-US" sz="2400" b="1" dirty="0"/>
            </a:p>
          </p:txBody>
        </p:sp>
      </p:grpSp>
      <p:grpSp>
        <p:nvGrpSpPr>
          <p:cNvPr id="7" name="组合 12"/>
          <p:cNvGrpSpPr/>
          <p:nvPr/>
        </p:nvGrpSpPr>
        <p:grpSpPr>
          <a:xfrm>
            <a:off x="1834326" y="2281529"/>
            <a:ext cx="1785950" cy="642942"/>
            <a:chOff x="642910" y="4572008"/>
            <a:chExt cx="2129402" cy="642942"/>
          </a:xfrm>
        </p:grpSpPr>
        <p:sp>
          <p:nvSpPr>
            <p:cNvPr id="8" name="圆角矩形 7"/>
            <p:cNvSpPr/>
            <p:nvPr/>
          </p:nvSpPr>
          <p:spPr>
            <a:xfrm>
              <a:off x="642910" y="4572008"/>
              <a:ext cx="2129402" cy="64294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0172" y="4643446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自动闭塞</a:t>
              </a: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4048904" y="2281529"/>
            <a:ext cx="642942" cy="57150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63448" y="1885938"/>
            <a:ext cx="3357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允许有多次列车运行</a:t>
            </a:r>
          </a:p>
        </p:txBody>
      </p:sp>
      <p:sp>
        <p:nvSpPr>
          <p:cNvPr id="12" name="矩形 11"/>
          <p:cNvSpPr/>
          <p:nvPr/>
        </p:nvSpPr>
        <p:spPr>
          <a:xfrm>
            <a:off x="5763416" y="2814632"/>
            <a:ext cx="52863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采用轨道电路检测列车的完整性</a:t>
            </a:r>
          </a:p>
        </p:txBody>
      </p:sp>
      <p:sp>
        <p:nvSpPr>
          <p:cNvPr id="13" name="左大括号 12"/>
          <p:cNvSpPr/>
          <p:nvPr/>
        </p:nvSpPr>
        <p:spPr>
          <a:xfrm>
            <a:off x="5120506" y="1990412"/>
            <a:ext cx="285720" cy="1181409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5"/>
          <p:cNvGrpSpPr>
            <a:grpSpLocks/>
          </p:cNvGrpSpPr>
          <p:nvPr/>
        </p:nvGrpSpPr>
        <p:grpSpPr bwMode="auto">
          <a:xfrm>
            <a:off x="1905764" y="4146731"/>
            <a:ext cx="1800225" cy="868362"/>
            <a:chOff x="500068" y="1199563"/>
            <a:chExt cx="1800271" cy="867742"/>
          </a:xfrm>
        </p:grpSpPr>
        <p:sp>
          <p:nvSpPr>
            <p:cNvPr id="15" name="圆角矩形 14"/>
            <p:cNvSpPr/>
            <p:nvPr/>
          </p:nvSpPr>
          <p:spPr>
            <a:xfrm>
              <a:off x="500068" y="11995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8055798"/>
                    <a:satOff val="44459"/>
                    <a:lumOff val="-980"/>
                    <a:alphaOff val="0"/>
                    <a:tint val="74000"/>
                  </a:srgbClr>
                </a:gs>
                <a:gs pos="49000">
                  <a:srgbClr val="CF6DA4">
                    <a:hueOff val="-18055798"/>
                    <a:satOff val="44459"/>
                    <a:lumOff val="-980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8055798"/>
                    <a:satOff val="44459"/>
                    <a:lumOff val="-980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8055798"/>
                    <a:satOff val="44459"/>
                    <a:lumOff val="-980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8055798"/>
                    <a:satOff val="44459"/>
                    <a:lumOff val="-980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8055798"/>
                  <a:satOff val="44459"/>
                  <a:lumOff val="-980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16" name="圆角矩形 16"/>
            <p:cNvSpPr/>
            <p:nvPr/>
          </p:nvSpPr>
          <p:spPr>
            <a:xfrm>
              <a:off x="542931" y="1242394"/>
              <a:ext cx="1714544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宋体"/>
                  <a:ea typeface="宋体"/>
                </a:rPr>
                <a:t>城市轨道交通</a:t>
              </a:r>
              <a:endParaRPr lang="zh-CN" altLang="en-US" sz="2400" b="1" kern="0" dirty="0">
                <a:solidFill>
                  <a:sysClr val="window" lastClr="FFFFFF"/>
                </a:solidFill>
                <a:latin typeface="宋体"/>
                <a:ea typeface="宋体"/>
              </a:endParaRPr>
            </a:p>
          </p:txBody>
        </p:sp>
      </p:grpSp>
      <p:sp>
        <p:nvSpPr>
          <p:cNvPr id="17" name="燕尾形箭头 16"/>
          <p:cNvSpPr/>
          <p:nvPr/>
        </p:nvSpPr>
        <p:spPr>
          <a:xfrm>
            <a:off x="4120342" y="4386268"/>
            <a:ext cx="642942" cy="428628"/>
          </a:xfrm>
          <a:prstGeom prst="notchedRightArrow">
            <a:avLst/>
          </a:prstGeom>
          <a:ln w="28575">
            <a:solidFill>
              <a:srgbClr val="FF99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049036" y="4100516"/>
            <a:ext cx="6357982" cy="1130246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latin typeface="Times New Roman" pitchFamily="18" charset="0"/>
                <a:ea typeface="宋体" pitchFamily="2" charset="-122"/>
                <a:cs typeface="fangsong_gb2312"/>
              </a:rPr>
              <a:t>        区间内不设地面通过信号机，地面信息直接传送至车上，而且向列车传送的信息量。</a:t>
            </a:r>
          </a:p>
        </p:txBody>
      </p:sp>
      <p:sp>
        <p:nvSpPr>
          <p:cNvPr id="19" name="燕尾形箭头 18"/>
          <p:cNvSpPr/>
          <p:nvPr/>
        </p:nvSpPr>
        <p:spPr>
          <a:xfrm rot="5400000">
            <a:off x="7656523" y="5422119"/>
            <a:ext cx="642942" cy="428628"/>
          </a:xfrm>
          <a:prstGeom prst="notchedRightArrow">
            <a:avLst/>
          </a:prstGeom>
          <a:ln w="28575">
            <a:solidFill>
              <a:srgbClr val="FF99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5"/>
          <p:cNvGrpSpPr>
            <a:grpSpLocks/>
          </p:cNvGrpSpPr>
          <p:nvPr/>
        </p:nvGrpSpPr>
        <p:grpSpPr bwMode="auto">
          <a:xfrm>
            <a:off x="7263614" y="5957904"/>
            <a:ext cx="1428760" cy="571504"/>
            <a:chOff x="500068" y="1199563"/>
            <a:chExt cx="1800271" cy="867742"/>
          </a:xfrm>
        </p:grpSpPr>
        <p:sp>
          <p:nvSpPr>
            <p:cNvPr id="21" name="圆角矩形 20"/>
            <p:cNvSpPr/>
            <p:nvPr/>
          </p:nvSpPr>
          <p:spPr>
            <a:xfrm>
              <a:off x="500068" y="11995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8055798"/>
                    <a:satOff val="44459"/>
                    <a:lumOff val="-980"/>
                    <a:alphaOff val="0"/>
                    <a:tint val="74000"/>
                  </a:srgbClr>
                </a:gs>
                <a:gs pos="49000">
                  <a:srgbClr val="CF6DA4">
                    <a:hueOff val="-18055798"/>
                    <a:satOff val="44459"/>
                    <a:lumOff val="-980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8055798"/>
                    <a:satOff val="44459"/>
                    <a:lumOff val="-980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8055798"/>
                    <a:satOff val="44459"/>
                    <a:lumOff val="-980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8055798"/>
                    <a:satOff val="44459"/>
                    <a:lumOff val="-980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8055798"/>
                  <a:satOff val="44459"/>
                  <a:lumOff val="-980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22" name="圆角矩形 16"/>
            <p:cNvSpPr/>
            <p:nvPr/>
          </p:nvSpPr>
          <p:spPr>
            <a:xfrm>
              <a:off x="542931" y="1242394"/>
              <a:ext cx="1714544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400" b="1" kern="0" dirty="0" smtClean="0">
                  <a:solidFill>
                    <a:sysClr val="window" lastClr="FFFFFF"/>
                  </a:solidFill>
                  <a:latin typeface="Times New Roman" pitchFamily="18" charset="0"/>
                  <a:ea typeface="宋体"/>
                  <a:cs typeface="Times New Roman" pitchFamily="18" charset="0"/>
                </a:rPr>
                <a:t>ATP</a:t>
              </a:r>
              <a:endParaRPr lang="zh-CN" altLang="en-US" sz="2400" b="1" kern="0" dirty="0">
                <a:solidFill>
                  <a:sysClr val="window" lastClr="FFFFFF"/>
                </a:solidFill>
                <a:latin typeface="Times New Roman" pitchFamily="18" charset="0"/>
                <a:ea typeface="宋体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 animBg="1"/>
      <p:bldP spid="17" grpId="0" animBg="1"/>
      <p:bldP spid="18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5566" y="1171558"/>
            <a:ext cx="2625062" cy="461665"/>
            <a:chOff x="548443" y="1281397"/>
            <a:chExt cx="2625062" cy="461665"/>
          </a:xfrm>
        </p:grpSpPr>
        <p:sp>
          <p:nvSpPr>
            <p:cNvPr id="5" name="燕尾形 4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77070" y="1281397"/>
              <a:ext cx="21964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、定义与特征</a:t>
              </a:r>
              <a:endParaRPr lang="zh-CN" altLang="en-US" sz="2400" b="1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91714" y="2139954"/>
            <a:ext cx="3071834" cy="2032000"/>
            <a:chOff x="-23834" y="0"/>
            <a:chExt cx="3071834" cy="20320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单圆角矩形 8"/>
            <p:cNvSpPr/>
            <p:nvPr/>
          </p:nvSpPr>
          <p:spPr>
            <a:xfrm rot="16200000">
              <a:off x="508000" y="-508000"/>
              <a:ext cx="2032000" cy="3048000"/>
            </a:xfrm>
            <a:prstGeom prst="round1Rect">
              <a:avLst/>
            </a:prstGeom>
            <a:solidFill>
              <a:srgbClr val="FF990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单圆角矩形 4"/>
            <p:cNvSpPr/>
            <p:nvPr/>
          </p:nvSpPr>
          <p:spPr>
            <a:xfrm>
              <a:off x="-23834" y="174612"/>
              <a:ext cx="3048000" cy="152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latin typeface="+mj-ea"/>
                  <a:ea typeface="+mj-ea"/>
                </a:rPr>
                <a:t>有分区占用检查设备，可凭通过信号机、车载信号行车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120738" y="2139954"/>
            <a:ext cx="3071834" cy="2032000"/>
            <a:chOff x="3024166" y="0"/>
            <a:chExt cx="3071834" cy="20320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单圆角矩形 11"/>
            <p:cNvSpPr/>
            <p:nvPr/>
          </p:nvSpPr>
          <p:spPr>
            <a:xfrm>
              <a:off x="3048000" y="0"/>
              <a:ext cx="3048000" cy="2032000"/>
            </a:xfrm>
            <a:prstGeom prst="round1Rect">
              <a:avLst/>
            </a:prstGeom>
            <a:solidFill>
              <a:srgbClr val="00B0F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单圆角矩形 6"/>
            <p:cNvSpPr/>
            <p:nvPr/>
          </p:nvSpPr>
          <p:spPr>
            <a:xfrm>
              <a:off x="3024166" y="174612"/>
              <a:ext cx="3048000" cy="152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150000"/>
                </a:lnSpc>
                <a:spcBef>
                  <a:spcPct val="0"/>
                </a:spcBef>
              </a:pPr>
              <a:r>
                <a:rPr lang="zh-CN" sz="2400" b="1" kern="1200" dirty="0" smtClean="0">
                  <a:latin typeface="+mj-ea"/>
                  <a:ea typeface="+mj-ea"/>
                </a:rPr>
                <a:t>站间能实现</a:t>
              </a:r>
              <a:endParaRPr lang="en-US" altLang="zh-CN" sz="2400" b="1" kern="1200" dirty="0" smtClean="0">
                <a:latin typeface="+mj-ea"/>
                <a:ea typeface="+mj-ea"/>
              </a:endParaRPr>
            </a:p>
            <a:p>
              <a:pPr lvl="0" algn="ctr" defTabSz="1066800">
                <a:lnSpc>
                  <a:spcPct val="150000"/>
                </a:lnSpc>
                <a:spcBef>
                  <a:spcPct val="0"/>
                </a:spcBef>
              </a:pPr>
              <a:r>
                <a:rPr lang="zh-CN" sz="2400" b="1" kern="1200" dirty="0" smtClean="0">
                  <a:latin typeface="+mj-ea"/>
                  <a:ea typeface="+mj-ea"/>
                </a:rPr>
                <a:t>列车追踪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63152" y="4457706"/>
            <a:ext cx="3048000" cy="2032000"/>
            <a:chOff x="47604" y="2063736"/>
            <a:chExt cx="3048000" cy="20320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单圆角矩形 14"/>
            <p:cNvSpPr/>
            <p:nvPr/>
          </p:nvSpPr>
          <p:spPr>
            <a:xfrm rot="10800000">
              <a:off x="47604" y="2063736"/>
              <a:ext cx="3048000" cy="2032000"/>
            </a:xfrm>
            <a:prstGeom prst="round1Rect">
              <a:avLst/>
            </a:prstGeom>
            <a:solidFill>
              <a:srgbClr val="00B05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单圆角矩形 8"/>
            <p:cNvSpPr/>
            <p:nvPr/>
          </p:nvSpPr>
          <p:spPr>
            <a:xfrm>
              <a:off x="47604" y="2278050"/>
              <a:ext cx="3048000" cy="152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+mj-ea"/>
                  <a:ea typeface="+mj-ea"/>
                </a:rPr>
                <a:t>办理发车进路时自动办理闭塞手续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144572" y="4425970"/>
            <a:ext cx="3095604" cy="2032000"/>
            <a:chOff x="3048000" y="2031999"/>
            <a:chExt cx="3095604" cy="20320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单圆角矩形 17"/>
            <p:cNvSpPr/>
            <p:nvPr/>
          </p:nvSpPr>
          <p:spPr>
            <a:xfrm rot="5400000">
              <a:off x="3556000" y="1523999"/>
              <a:ext cx="2032000" cy="3048000"/>
            </a:xfrm>
            <a:prstGeom prst="round1Rect">
              <a:avLst/>
            </a:prstGeom>
            <a:solidFill>
              <a:srgbClr val="FF00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单圆角矩形 10"/>
            <p:cNvSpPr/>
            <p:nvPr/>
          </p:nvSpPr>
          <p:spPr>
            <a:xfrm>
              <a:off x="3095604" y="2278049"/>
              <a:ext cx="3048000" cy="152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+mj-ea"/>
                  <a:ea typeface="+mj-ea"/>
                </a:rPr>
                <a:t>随列车走行自动变换信号显示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49168" y="3814764"/>
            <a:ext cx="1828800" cy="1016000"/>
            <a:chOff x="2133600" y="1523999"/>
            <a:chExt cx="1828800" cy="10160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圆角矩形 20"/>
            <p:cNvSpPr/>
            <p:nvPr/>
          </p:nvSpPr>
          <p:spPr>
            <a:xfrm>
              <a:off x="2133600" y="1523999"/>
              <a:ext cx="1828800" cy="1016000"/>
            </a:xfrm>
            <a:prstGeom prst="roundRect">
              <a:avLst/>
            </a:prstGeom>
            <a:solidFill>
              <a:schemeClr val="bg1"/>
            </a:solidFill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圆角矩形 12"/>
            <p:cNvSpPr/>
            <p:nvPr/>
          </p:nvSpPr>
          <p:spPr>
            <a:xfrm>
              <a:off x="2183197" y="1573596"/>
              <a:ext cx="1729606" cy="916806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+mj-ea"/>
                  <a:ea typeface="+mj-ea"/>
                </a:rPr>
                <a:t>特征</a:t>
              </a:r>
              <a:endParaRPr lang="zh-CN" altLang="en-US" sz="2400" b="1" kern="1200" dirty="0">
                <a:solidFill>
                  <a:srgbClr val="333399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5566" y="1171558"/>
            <a:ext cx="1696923" cy="461665"/>
            <a:chOff x="548443" y="1281397"/>
            <a:chExt cx="1696923" cy="461665"/>
          </a:xfrm>
        </p:grpSpPr>
        <p:sp>
          <p:nvSpPr>
            <p:cNvPr id="3" name="燕尾形 2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77070" y="1281397"/>
              <a:ext cx="12682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、分类</a:t>
              </a:r>
              <a:endParaRPr lang="zh-CN" altLang="en-US" sz="2400" b="1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34326" y="4886334"/>
            <a:ext cx="8286776" cy="1218033"/>
            <a:chOff x="0" y="2845219"/>
            <a:chExt cx="8286776" cy="1218033"/>
          </a:xfrm>
        </p:grpSpPr>
        <p:sp>
          <p:nvSpPr>
            <p:cNvPr id="8" name="圆角矩形 7"/>
            <p:cNvSpPr/>
            <p:nvPr/>
          </p:nvSpPr>
          <p:spPr>
            <a:xfrm>
              <a:off x="0" y="2845219"/>
              <a:ext cx="8286776" cy="1218033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圆角矩形 4"/>
            <p:cNvSpPr/>
            <p:nvPr/>
          </p:nvSpPr>
          <p:spPr>
            <a:xfrm>
              <a:off x="0" y="2845219"/>
              <a:ext cx="2486032" cy="1218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just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预告前方两个闭塞分区状态</a:t>
              </a:r>
              <a:endParaRPr lang="zh-CN" altLang="en-US" sz="2400" b="1" kern="1200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34326" y="3464098"/>
            <a:ext cx="8286776" cy="1218033"/>
            <a:chOff x="0" y="1422983"/>
            <a:chExt cx="8286776" cy="1218033"/>
          </a:xfrm>
        </p:grpSpPr>
        <p:sp>
          <p:nvSpPr>
            <p:cNvPr id="11" name="圆角矩形 10"/>
            <p:cNvSpPr/>
            <p:nvPr/>
          </p:nvSpPr>
          <p:spPr>
            <a:xfrm>
              <a:off x="0" y="1422983"/>
              <a:ext cx="8286776" cy="1218033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圆角矩形 6"/>
            <p:cNvSpPr/>
            <p:nvPr/>
          </p:nvSpPr>
          <p:spPr>
            <a:xfrm>
              <a:off x="0" y="1422983"/>
              <a:ext cx="2486032" cy="1218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分类</a:t>
              </a:r>
              <a:endParaRPr lang="zh-CN" altLang="en-US" sz="2400" b="1" kern="1200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834326" y="2041862"/>
            <a:ext cx="8286776" cy="1218033"/>
            <a:chOff x="0" y="747"/>
            <a:chExt cx="8286776" cy="1218033"/>
          </a:xfrm>
        </p:grpSpPr>
        <p:sp>
          <p:nvSpPr>
            <p:cNvPr id="14" name="圆角矩形 13"/>
            <p:cNvSpPr/>
            <p:nvPr/>
          </p:nvSpPr>
          <p:spPr>
            <a:xfrm>
              <a:off x="0" y="747"/>
              <a:ext cx="8286776" cy="1218033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圆角矩形 8"/>
            <p:cNvSpPr/>
            <p:nvPr/>
          </p:nvSpPr>
          <p:spPr>
            <a:xfrm>
              <a:off x="0" y="747"/>
              <a:ext cx="2486032" cy="1218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轨道交通</a:t>
              </a:r>
              <a:endParaRPr lang="zh-CN" altLang="en-US" sz="2400" b="1" kern="1200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72104" y="2143963"/>
            <a:ext cx="1531515" cy="1021010"/>
            <a:chOff x="4537778" y="102848"/>
            <a:chExt cx="1531515" cy="1021010"/>
          </a:xfrm>
        </p:grpSpPr>
        <p:sp>
          <p:nvSpPr>
            <p:cNvPr id="17" name="圆角矩形 16"/>
            <p:cNvSpPr/>
            <p:nvPr/>
          </p:nvSpPr>
          <p:spPr>
            <a:xfrm>
              <a:off x="4537778" y="102848"/>
              <a:ext cx="1531515" cy="10210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圆角矩形 10"/>
            <p:cNvSpPr/>
            <p:nvPr/>
          </p:nvSpPr>
          <p:spPr>
            <a:xfrm>
              <a:off x="4567682" y="132752"/>
              <a:ext cx="1471707" cy="9612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自动闭塞</a:t>
              </a:r>
              <a:endParaRPr lang="zh-CN" altLang="en-US" sz="2400" b="1" kern="12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81133" y="3164973"/>
            <a:ext cx="2756728" cy="1429415"/>
            <a:chOff x="2903997" y="2909037"/>
            <a:chExt cx="2756728" cy="1429415"/>
          </a:xfrm>
        </p:grpSpPr>
        <p:sp>
          <p:nvSpPr>
            <p:cNvPr id="20" name="直接连接符 11"/>
            <p:cNvSpPr/>
            <p:nvPr/>
          </p:nvSpPr>
          <p:spPr>
            <a:xfrm>
              <a:off x="3669755" y="2909037"/>
              <a:ext cx="1990970" cy="408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990970" y="0"/>
                  </a:moveTo>
                  <a:lnTo>
                    <a:pt x="1990970" y="204202"/>
                  </a:lnTo>
                  <a:lnTo>
                    <a:pt x="0" y="204202"/>
                  </a:lnTo>
                  <a:lnTo>
                    <a:pt x="0" y="408404"/>
                  </a:lnTo>
                </a:path>
              </a:pathLst>
            </a:custGeom>
            <a:noFill/>
            <a:ln w="28575"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1" name="组合 9"/>
            <p:cNvGrpSpPr/>
            <p:nvPr/>
          </p:nvGrpSpPr>
          <p:grpSpPr>
            <a:xfrm>
              <a:off x="2903997" y="3317442"/>
              <a:ext cx="1531515" cy="1021010"/>
              <a:chOff x="2546807" y="1532263"/>
              <a:chExt cx="1531515" cy="1021010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2546807" y="1532263"/>
                <a:ext cx="1531515" cy="1021010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圆角矩形 13"/>
              <p:cNvSpPr/>
              <p:nvPr/>
            </p:nvSpPr>
            <p:spPr>
              <a:xfrm>
                <a:off x="2576711" y="1562167"/>
                <a:ext cx="1471707" cy="96120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三显示自动闭塞</a:t>
                </a:r>
                <a:endParaRPr lang="zh-CN" altLang="en-US" sz="2400" b="1" kern="1200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381133" y="4594388"/>
            <a:ext cx="5454217" cy="1429415"/>
            <a:chOff x="2903997" y="4338452"/>
            <a:chExt cx="5454217" cy="1429415"/>
          </a:xfrm>
        </p:grpSpPr>
        <p:sp>
          <p:nvSpPr>
            <p:cNvPr id="25" name="直接连接符 14"/>
            <p:cNvSpPr/>
            <p:nvPr/>
          </p:nvSpPr>
          <p:spPr>
            <a:xfrm>
              <a:off x="3624035" y="4338452"/>
              <a:ext cx="91440" cy="408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408404"/>
                  </a:lnTo>
                </a:path>
              </a:pathLst>
            </a:custGeom>
            <a:noFill/>
            <a:ln w="28575">
              <a:solidFill>
                <a:srgbClr val="0303EB"/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4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6" name="组合 11"/>
            <p:cNvGrpSpPr/>
            <p:nvPr/>
          </p:nvGrpSpPr>
          <p:grpSpPr>
            <a:xfrm>
              <a:off x="2903997" y="4746857"/>
              <a:ext cx="5454217" cy="1021010"/>
              <a:chOff x="2546807" y="2961678"/>
              <a:chExt cx="1531515" cy="1021010"/>
            </a:xfrm>
          </p:grpSpPr>
          <p:sp>
            <p:nvSpPr>
              <p:cNvPr id="27" name="圆角矩形 20"/>
              <p:cNvSpPr/>
              <p:nvPr/>
            </p:nvSpPr>
            <p:spPr>
              <a:xfrm>
                <a:off x="2546807" y="2961678"/>
                <a:ext cx="1531515" cy="1021010"/>
              </a:xfrm>
              <a:prstGeom prst="roundRect">
                <a:avLst>
                  <a:gd name="adj" fmla="val 10000"/>
                </a:avLst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圆角矩形 16"/>
              <p:cNvSpPr/>
              <p:nvPr/>
            </p:nvSpPr>
            <p:spPr>
              <a:xfrm>
                <a:off x="2576711" y="2991582"/>
                <a:ext cx="1471707" cy="96120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分为两个速度等级，一个闭塞分区的长度满足从规定速度到零的制动距离。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372104" y="3164973"/>
            <a:ext cx="1531515" cy="1429415"/>
            <a:chOff x="4894968" y="2909037"/>
            <a:chExt cx="1531515" cy="1429415"/>
          </a:xfrm>
        </p:grpSpPr>
        <p:sp>
          <p:nvSpPr>
            <p:cNvPr id="30" name="直接连接符 17"/>
            <p:cNvSpPr/>
            <p:nvPr/>
          </p:nvSpPr>
          <p:spPr>
            <a:xfrm>
              <a:off x="5615006" y="2909037"/>
              <a:ext cx="91440" cy="408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408404"/>
                  </a:lnTo>
                </a:path>
              </a:pathLst>
            </a:custGeom>
            <a:noFill/>
            <a:ln w="28575"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1" name="组合 13"/>
            <p:cNvGrpSpPr/>
            <p:nvPr/>
          </p:nvGrpSpPr>
          <p:grpSpPr>
            <a:xfrm>
              <a:off x="4894968" y="3317442"/>
              <a:ext cx="1531515" cy="1021010"/>
              <a:chOff x="4537778" y="1532263"/>
              <a:chExt cx="1531515" cy="1021010"/>
            </a:xfrm>
          </p:grpSpPr>
          <p:sp>
            <p:nvSpPr>
              <p:cNvPr id="32" name="圆角矩形 31"/>
              <p:cNvSpPr/>
              <p:nvPr/>
            </p:nvSpPr>
            <p:spPr>
              <a:xfrm>
                <a:off x="4537778" y="1532263"/>
                <a:ext cx="1531515" cy="1021010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圆角矩形 19"/>
              <p:cNvSpPr/>
              <p:nvPr/>
            </p:nvSpPr>
            <p:spPr>
              <a:xfrm>
                <a:off x="4567682" y="1562167"/>
                <a:ext cx="1471707" cy="96120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四显示自动闭塞</a:t>
                </a:r>
                <a:endParaRPr lang="zh-CN" altLang="en-US" sz="2400" b="1" kern="1200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p:grpSp>
      </p:grpSp>
      <p:grpSp>
        <p:nvGrpSpPr>
          <p:cNvPr id="34" name="组合 35"/>
          <p:cNvGrpSpPr/>
          <p:nvPr/>
        </p:nvGrpSpPr>
        <p:grpSpPr>
          <a:xfrm>
            <a:off x="7137862" y="3164973"/>
            <a:ext cx="2756728" cy="1429415"/>
            <a:chOff x="5660726" y="2909037"/>
            <a:chExt cx="2756728" cy="1429415"/>
          </a:xfrm>
        </p:grpSpPr>
        <p:sp>
          <p:nvSpPr>
            <p:cNvPr id="35" name="直接连接符 20"/>
            <p:cNvSpPr/>
            <p:nvPr/>
          </p:nvSpPr>
          <p:spPr>
            <a:xfrm>
              <a:off x="5660726" y="2909037"/>
              <a:ext cx="1990970" cy="408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4202"/>
                  </a:lnTo>
                  <a:lnTo>
                    <a:pt x="1990970" y="204202"/>
                  </a:lnTo>
                  <a:lnTo>
                    <a:pt x="1990970" y="408404"/>
                  </a:lnTo>
                </a:path>
              </a:pathLst>
            </a:custGeom>
            <a:noFill/>
            <a:ln w="28575"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6" name="组合 15"/>
            <p:cNvGrpSpPr/>
            <p:nvPr/>
          </p:nvGrpSpPr>
          <p:grpSpPr>
            <a:xfrm>
              <a:off x="6885939" y="3317442"/>
              <a:ext cx="1531515" cy="1021010"/>
              <a:chOff x="6528749" y="1532263"/>
              <a:chExt cx="1531515" cy="1021010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6528749" y="1532263"/>
                <a:ext cx="1531515" cy="1021010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圆角矩形 22"/>
              <p:cNvSpPr/>
              <p:nvPr/>
            </p:nvSpPr>
            <p:spPr>
              <a:xfrm>
                <a:off x="6558653" y="1562167"/>
                <a:ext cx="1471707" cy="96120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多信息 自动闭塞</a:t>
                </a:r>
                <a:endParaRPr lang="zh-CN" altLang="en-US" sz="2400" b="1" kern="1200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5566" y="1171558"/>
            <a:ext cx="1696923" cy="461665"/>
            <a:chOff x="548443" y="1281397"/>
            <a:chExt cx="1696923" cy="461665"/>
          </a:xfrm>
        </p:grpSpPr>
        <p:sp>
          <p:nvSpPr>
            <p:cNvPr id="3" name="燕尾形 2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77070" y="1281397"/>
              <a:ext cx="12682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、分类</a:t>
              </a:r>
              <a:endParaRPr lang="zh-CN" altLang="en-US" sz="2400" b="1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2" descr="http://web2.gtxy.cn/yssb_sj/d/file/teseziyuan/kejianzhanshi/2010-03-19/d035c6f719bfb1581abc6a0cb03dcd17.jpg"/>
          <p:cNvPicPr>
            <a:picLocks noChangeAspect="1" noChangeArrowheads="1"/>
          </p:cNvPicPr>
          <p:nvPr/>
        </p:nvPicPr>
        <p:blipFill>
          <a:blip r:embed="rId2"/>
          <a:srcRect t="16593" b="26991"/>
          <a:stretch>
            <a:fillRect/>
          </a:stretch>
        </p:blipFill>
        <p:spPr bwMode="auto">
          <a:xfrm>
            <a:off x="1620012" y="2243128"/>
            <a:ext cx="8642536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掌握站间闭塞分类；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掌握电话闭塞、半自动闭塞、自动站间闭塞的区别；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了解自动站间闭塞的原理；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掌握自动闭塞原理</a:t>
            </a:r>
            <a:r>
              <a:rPr lang="zh-CN" altLang="en-US" sz="2000" dirty="0" smtClean="0"/>
              <a:t>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会识读路票；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熟悉电话闭塞方法；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熟悉半自动闭塞方法；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熟悉电话闭塞时车站行车值班员的工作流程</a:t>
            </a:r>
            <a:r>
              <a:rPr lang="zh-CN" altLang="en-US" sz="2000" dirty="0" smtClean="0"/>
              <a:t>。</a:t>
            </a:r>
            <a:endParaRPr lang="zh-CN" altLang="en-US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5566" y="1171558"/>
            <a:ext cx="1696923" cy="461665"/>
            <a:chOff x="548443" y="1281397"/>
            <a:chExt cx="1696923" cy="461665"/>
          </a:xfrm>
        </p:grpSpPr>
        <p:sp>
          <p:nvSpPr>
            <p:cNvPr id="3" name="燕尾形 2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77070" y="1281397"/>
              <a:ext cx="12682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、分类</a:t>
              </a:r>
              <a:endParaRPr lang="zh-CN" altLang="en-US" sz="2400" b="1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4" descr="d:\360浏览器\360\360se\360se6\User Data\temp\110333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2048640" y="1957376"/>
            <a:ext cx="8429684" cy="3911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5566" y="1171558"/>
            <a:ext cx="1696923" cy="461665"/>
            <a:chOff x="548443" y="1281397"/>
            <a:chExt cx="1696923" cy="461665"/>
          </a:xfrm>
        </p:grpSpPr>
        <p:sp>
          <p:nvSpPr>
            <p:cNvPr id="3" name="燕尾形 2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F0"/>
            </a:solidFill>
            <a:ln>
              <a:solidFill>
                <a:srgbClr val="01AE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77070" y="1281397"/>
              <a:ext cx="12682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2</a:t>
              </a:r>
              <a:r>
                <a:rPr lang="zh-CN" altLang="en-US" sz="2400" b="1" dirty="0" smtClean="0"/>
                <a:t>、分类</a:t>
              </a:r>
              <a:endParaRPr lang="zh-CN" altLang="en-US" sz="2400" b="1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977070" y="314302"/>
            <a:ext cx="27711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4.1.2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自动闭塞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4" descr="d:\360浏览器\360\360se\360se6\User Data\temp\t01e60bb0f4574ba1a7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 t="4654" b="2273"/>
          <a:stretch>
            <a:fillRect/>
          </a:stretch>
        </p:blipFill>
        <p:spPr bwMode="auto">
          <a:xfrm>
            <a:off x="477004" y="814368"/>
            <a:ext cx="11066177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 结 及 作 业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67"/>
          <p:cNvGrpSpPr/>
          <p:nvPr/>
        </p:nvGrpSpPr>
        <p:grpSpPr>
          <a:xfrm>
            <a:off x="762306" y="3903306"/>
            <a:ext cx="730914" cy="554400"/>
            <a:chOff x="4121950" y="4374105"/>
            <a:chExt cx="792000" cy="792000"/>
          </a:xfrm>
        </p:grpSpPr>
        <p:sp>
          <p:nvSpPr>
            <p:cNvPr id="8" name="椭圆 7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70"/>
          <p:cNvGrpSpPr/>
          <p:nvPr/>
        </p:nvGrpSpPr>
        <p:grpSpPr>
          <a:xfrm>
            <a:off x="762306" y="2260232"/>
            <a:ext cx="730914" cy="554400"/>
            <a:chOff x="5355175" y="2213865"/>
            <a:chExt cx="792000" cy="792000"/>
          </a:xfrm>
        </p:grpSpPr>
        <p:sp>
          <p:nvSpPr>
            <p:cNvPr id="11" name="椭圆 10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2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组合 79"/>
          <p:cNvGrpSpPr/>
          <p:nvPr/>
        </p:nvGrpSpPr>
        <p:grpSpPr>
          <a:xfrm>
            <a:off x="1274160" y="2266962"/>
            <a:ext cx="4576276" cy="481956"/>
            <a:chOff x="1240930" y="4146699"/>
            <a:chExt cx="1624473" cy="344255"/>
          </a:xfrm>
        </p:grpSpPr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1349948" y="4146699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站间闭塞</a:t>
              </a:r>
              <a:endParaRPr lang="en-US" altLang="zh-CN" b="1" kern="0" dirty="0" smtClean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82"/>
          <p:cNvGrpSpPr/>
          <p:nvPr/>
        </p:nvGrpSpPr>
        <p:grpSpPr>
          <a:xfrm>
            <a:off x="1405698" y="3882781"/>
            <a:ext cx="5019761" cy="472004"/>
            <a:chOff x="1240930" y="4153807"/>
            <a:chExt cx="1599496" cy="337147"/>
          </a:xfrm>
        </p:grpSpPr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7"/>
              <a:ext cx="1321747" cy="3297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自动闭塞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竖卷形 39"/>
          <p:cNvSpPr/>
          <p:nvPr/>
        </p:nvSpPr>
        <p:spPr>
          <a:xfrm>
            <a:off x="7549366" y="1385872"/>
            <a:ext cx="3857652" cy="5214974"/>
          </a:xfrm>
          <a:prstGeom prst="verticalScroll">
            <a:avLst/>
          </a:prstGeom>
          <a:gradFill flip="none" rotWithShape="1">
            <a:gsLst>
              <a:gs pos="0">
                <a:srgbClr val="00AEEE">
                  <a:tint val="66000"/>
                  <a:satMod val="160000"/>
                </a:srgbClr>
              </a:gs>
              <a:gs pos="50000">
                <a:srgbClr val="00AEEE">
                  <a:tint val="44500"/>
                  <a:satMod val="160000"/>
                </a:srgbClr>
              </a:gs>
              <a:gs pos="100000">
                <a:srgbClr val="00AEE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gray">
          <a:xfrm>
            <a:off x="9121002" y="1385872"/>
            <a:ext cx="14991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       业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49432" y="2743194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1.</a:t>
            </a:r>
            <a:r>
              <a:rPr lang="zh-CN" altLang="en-US" sz="1800" b="1" dirty="0" smtClean="0"/>
              <a:t>在教材中找出</a:t>
            </a:r>
            <a:r>
              <a:rPr lang="en-US" altLang="zh-CN" sz="1800" b="1" dirty="0" smtClean="0"/>
              <a:t>P176</a:t>
            </a:r>
            <a:r>
              <a:rPr lang="zh-CN" altLang="en-US" sz="1800" b="1" dirty="0" smtClean="0"/>
              <a:t>思考与练习答案，并做标注。</a:t>
            </a:r>
            <a:endParaRPr lang="zh-CN" altLang="en-US" sz="1800" b="1" dirty="0"/>
          </a:p>
        </p:txBody>
      </p:sp>
      <p:sp>
        <p:nvSpPr>
          <p:cNvPr id="43" name="矩形 42"/>
          <p:cNvSpPr/>
          <p:nvPr/>
        </p:nvSpPr>
        <p:spPr>
          <a:xfrm>
            <a:off x="8049432" y="4457706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2. </a:t>
            </a:r>
            <a:r>
              <a:rPr lang="zh-CN" altLang="en-US" sz="1800" b="1" dirty="0" smtClean="0"/>
              <a:t>预习</a:t>
            </a:r>
            <a:r>
              <a:rPr lang="en-US" altLang="zh-CN" sz="1800" b="1" dirty="0" smtClean="0"/>
              <a:t>P176</a:t>
            </a:r>
            <a:r>
              <a:rPr lang="zh-CN" altLang="en-US" sz="1800" b="1" dirty="0" smtClean="0"/>
              <a:t>第二节课程内容。</a:t>
            </a:r>
            <a:endParaRPr lang="zh-CN" altLang="en-US" sz="1800" b="1" dirty="0"/>
          </a:p>
        </p:txBody>
      </p:sp>
      <p:pic>
        <p:nvPicPr>
          <p:cNvPr id="45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4"/>
          <a:srcRect l="9062" t="72980" r="19687" b="2426"/>
          <a:stretch>
            <a:fillRect/>
          </a:stretch>
        </p:blipFill>
        <p:spPr bwMode="auto">
          <a:xfrm flipH="1">
            <a:off x="1548574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9880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pic>
        <p:nvPicPr>
          <p:cNvPr id="281602" name="Picture 2" descr="d:\360浏览器\360\360se\360se6\User Data\temp\10013118400e36caf8bf50e9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768" y="1171558"/>
            <a:ext cx="11189312" cy="59543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8442" y="2100252"/>
            <a:ext cx="2928958" cy="20002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“大哥”按住调度电话听筒使劲摇了几下摇把，拿起听筒等待“小弟”回话。</a:t>
            </a:r>
            <a:endParaRPr lang="zh-CN" alt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20606" y="2100252"/>
            <a:ext cx="3071834" cy="20104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“小弟”忽闻电话铃响不敢怠慢，赶紧拿起听筒。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en-US" sz="2000" b="1" dirty="0" smtClean="0"/>
              <a:t>“喂，我是小弟大哥有何吩咐？”</a:t>
            </a:r>
            <a:endParaRPr lang="zh-CN" alt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8442" y="1273807"/>
            <a:ext cx="11215766" cy="826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第一步：电话联系确认发车允许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9880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191228" y="1100120"/>
            <a:ext cx="11858758" cy="5583644"/>
            <a:chOff x="142844" y="1714488"/>
            <a:chExt cx="8858312" cy="4651002"/>
          </a:xfrm>
        </p:grpSpPr>
        <p:pic>
          <p:nvPicPr>
            <p:cNvPr id="280578" name="Picture 2" descr="d:\360浏览器\360\360se\360se6\User Data\temp\1001311842f06716cc9a522ebc.jpg"/>
            <p:cNvPicPr>
              <a:picLocks noChangeAspect="1" noChangeArrowheads="1"/>
            </p:cNvPicPr>
            <p:nvPr/>
          </p:nvPicPr>
          <p:blipFill>
            <a:blip r:embed="rId2"/>
            <a:srcRect t="19355" b="60215"/>
            <a:stretch>
              <a:fillRect/>
            </a:stretch>
          </p:blipFill>
          <p:spPr bwMode="auto">
            <a:xfrm>
              <a:off x="142876" y="1714488"/>
              <a:ext cx="8858280" cy="1357322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842f06716cc9a522ebc.jpg"/>
            <p:cNvPicPr>
              <a:picLocks noChangeAspect="1" noChangeArrowheads="1"/>
            </p:cNvPicPr>
            <p:nvPr/>
          </p:nvPicPr>
          <p:blipFill>
            <a:blip r:embed="rId2"/>
            <a:srcRect t="50424"/>
            <a:stretch>
              <a:fillRect/>
            </a:stretch>
          </p:blipFill>
          <p:spPr bwMode="auto">
            <a:xfrm>
              <a:off x="142844" y="3071810"/>
              <a:ext cx="8858280" cy="3293680"/>
            </a:xfrm>
            <a:prstGeom prst="rect">
              <a:avLst/>
            </a:prstGeom>
            <a:noFill/>
          </p:spPr>
        </p:pic>
      </p:grpSp>
      <p:sp>
        <p:nvSpPr>
          <p:cNvPr id="8" name="矩形 7"/>
          <p:cNvSpPr/>
          <p:nvPr/>
        </p:nvSpPr>
        <p:spPr>
          <a:xfrm>
            <a:off x="191252" y="1171558"/>
            <a:ext cx="11858708" cy="15716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1252" y="1171558"/>
            <a:ext cx="5072098" cy="5831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“小弟，大哥现在发车可以么？”</a:t>
            </a:r>
            <a:endParaRPr lang="zh-CN" alt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06358" y="2028814"/>
            <a:ext cx="5072098" cy="5831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“没问题，大哥可以发车”。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6"/>
          <p:cNvGrpSpPr/>
          <p:nvPr/>
        </p:nvGrpSpPr>
        <p:grpSpPr>
          <a:xfrm>
            <a:off x="568089" y="1100120"/>
            <a:ext cx="11003721" cy="5575736"/>
            <a:chOff x="285720" y="1857364"/>
            <a:chExt cx="8219612" cy="4768463"/>
          </a:xfrm>
        </p:grpSpPr>
        <p:pic>
          <p:nvPicPr>
            <p:cNvPr id="279554" name="Picture 2" descr="d:\360浏览器\360\360se\360se6\User Data\temp\1001311844fb954bd70f2a265e.jpg"/>
            <p:cNvPicPr>
              <a:picLocks noChangeAspect="1" noChangeArrowheads="1"/>
            </p:cNvPicPr>
            <p:nvPr/>
          </p:nvPicPr>
          <p:blipFill>
            <a:blip r:embed="rId2"/>
            <a:srcRect l="47009" t="20228" b="46723"/>
            <a:stretch>
              <a:fillRect/>
            </a:stretch>
          </p:blipFill>
          <p:spPr bwMode="auto">
            <a:xfrm>
              <a:off x="4143340" y="1857364"/>
              <a:ext cx="4353412" cy="2071702"/>
            </a:xfrm>
            <a:prstGeom prst="rect">
              <a:avLst/>
            </a:prstGeom>
            <a:noFill/>
          </p:spPr>
        </p:pic>
        <p:pic>
          <p:nvPicPr>
            <p:cNvPr id="6" name="Picture 2" descr="d:\360浏览器\360\360se\360se6\User Data\temp\1001311844fb954bd70f2a265e.jpg"/>
            <p:cNvPicPr>
              <a:picLocks noChangeAspect="1" noChangeArrowheads="1"/>
            </p:cNvPicPr>
            <p:nvPr/>
          </p:nvPicPr>
          <p:blipFill>
            <a:blip r:embed="rId2"/>
            <a:srcRect r="48718" b="68091"/>
            <a:stretch>
              <a:fillRect/>
            </a:stretch>
          </p:blipFill>
          <p:spPr bwMode="auto">
            <a:xfrm>
              <a:off x="285720" y="1857364"/>
              <a:ext cx="4286280" cy="2000264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844fb954bd70f2a265e.jpg"/>
            <p:cNvPicPr>
              <a:picLocks noChangeAspect="1" noChangeArrowheads="1"/>
            </p:cNvPicPr>
            <p:nvPr/>
          </p:nvPicPr>
          <p:blipFill>
            <a:blip r:embed="rId2"/>
            <a:srcRect t="52422" b="854"/>
            <a:stretch>
              <a:fillRect/>
            </a:stretch>
          </p:blipFill>
          <p:spPr bwMode="auto">
            <a:xfrm>
              <a:off x="289994" y="3696869"/>
              <a:ext cx="8215338" cy="2928958"/>
            </a:xfrm>
            <a:prstGeom prst="rect">
              <a:avLst/>
            </a:prstGeom>
            <a:noFill/>
          </p:spPr>
        </p:pic>
      </p:grpSp>
      <p:sp>
        <p:nvSpPr>
          <p:cNvPr id="11" name="矩形 10"/>
          <p:cNvSpPr/>
          <p:nvPr/>
        </p:nvSpPr>
        <p:spPr>
          <a:xfrm>
            <a:off x="477004" y="2100252"/>
            <a:ext cx="11287204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48442" y="2100252"/>
            <a:ext cx="5500726" cy="113710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“大哥”下下行发车闭塞按钮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大哥站下行发车黄灯亮</a:t>
            </a:r>
            <a:endParaRPr lang="zh-CN" alt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49168" y="2028814"/>
            <a:ext cx="550072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“小弟”站铃声响起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同时下行接车黄灯亮</a:t>
            </a:r>
            <a:endParaRPr lang="zh-CN" alt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442" y="1171558"/>
            <a:ext cx="1114432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第二步：发车方按下发车闭塞按钮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548442" y="1171558"/>
            <a:ext cx="11189312" cy="5786478"/>
            <a:chOff x="428596" y="1571612"/>
            <a:chExt cx="8358246" cy="5268553"/>
          </a:xfrm>
        </p:grpSpPr>
        <p:pic>
          <p:nvPicPr>
            <p:cNvPr id="5" name="Picture 2" descr="d:\360浏览器\360\360se\360se6\User Data\temp\10013118476703f109bc91a6e0.jpg"/>
            <p:cNvPicPr>
              <a:picLocks noChangeAspect="1" noChangeArrowheads="1"/>
            </p:cNvPicPr>
            <p:nvPr/>
          </p:nvPicPr>
          <p:blipFill>
            <a:blip r:embed="rId2"/>
            <a:srcRect t="15954"/>
            <a:stretch>
              <a:fillRect/>
            </a:stretch>
          </p:blipFill>
          <p:spPr bwMode="auto">
            <a:xfrm>
              <a:off x="428596" y="1571612"/>
              <a:ext cx="8358246" cy="5268553"/>
            </a:xfrm>
            <a:prstGeom prst="rect">
              <a:avLst/>
            </a:prstGeom>
            <a:noFill/>
          </p:spPr>
        </p:pic>
        <p:pic>
          <p:nvPicPr>
            <p:cNvPr id="278530" name="Picture 2" descr="d:\360浏览器\360\360se\360se6\User Data\temp\10013118476703f109bc91a6e0.jpg"/>
            <p:cNvPicPr>
              <a:picLocks noChangeAspect="1" noChangeArrowheads="1"/>
            </p:cNvPicPr>
            <p:nvPr/>
          </p:nvPicPr>
          <p:blipFill>
            <a:blip r:embed="rId2"/>
            <a:srcRect l="48718" b="64957"/>
            <a:stretch>
              <a:fillRect/>
            </a:stretch>
          </p:blipFill>
          <p:spPr bwMode="auto">
            <a:xfrm>
              <a:off x="4500562" y="1589447"/>
              <a:ext cx="4286280" cy="2196743"/>
            </a:xfrm>
            <a:prstGeom prst="rect">
              <a:avLst/>
            </a:prstGeom>
            <a:noFill/>
          </p:spPr>
        </p:pic>
      </p:grpSp>
      <p:sp>
        <p:nvSpPr>
          <p:cNvPr id="7" name="矩形 6"/>
          <p:cNvSpPr/>
          <p:nvPr/>
        </p:nvSpPr>
        <p:spPr>
          <a:xfrm>
            <a:off x="477004" y="1242996"/>
            <a:ext cx="11287204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48442" y="2528880"/>
            <a:ext cx="5500726" cy="120854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大哥站铃声响起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同时下行发车绿灯亮</a:t>
            </a:r>
            <a:endParaRPr lang="zh-CN" alt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906292" y="1242996"/>
            <a:ext cx="5715040" cy="826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第三步：接车方按下接车闭塞按钮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49168" y="2528880"/>
            <a:ext cx="571504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小弟按下下行接车闭塞按钮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铃声停止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同时下行接车绿灯亮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573769" y="1171558"/>
            <a:ext cx="11070213" cy="5954357"/>
            <a:chOff x="285720" y="1571612"/>
            <a:chExt cx="8483595" cy="5500726"/>
          </a:xfrm>
        </p:grpSpPr>
        <p:pic>
          <p:nvPicPr>
            <p:cNvPr id="292866" name="Picture 2" descr="d:\360浏览器\360\360se\360se6\User Data\temp\10013118493d5b75a032df34d5.jpg"/>
            <p:cNvPicPr>
              <a:picLocks noChangeAspect="1" noChangeArrowheads="1"/>
            </p:cNvPicPr>
            <p:nvPr/>
          </p:nvPicPr>
          <p:blipFill>
            <a:blip r:embed="rId2"/>
            <a:srcRect t="49401" b="1197"/>
            <a:stretch>
              <a:fillRect/>
            </a:stretch>
          </p:blipFill>
          <p:spPr bwMode="auto">
            <a:xfrm>
              <a:off x="285720" y="3929066"/>
              <a:ext cx="8483595" cy="3143272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8493d5b75a032df34d5.jpg"/>
            <p:cNvPicPr>
              <a:picLocks noChangeAspect="1" noChangeArrowheads="1"/>
            </p:cNvPicPr>
            <p:nvPr/>
          </p:nvPicPr>
          <p:blipFill>
            <a:blip r:embed="rId2"/>
            <a:srcRect b="62949"/>
            <a:stretch>
              <a:fillRect/>
            </a:stretch>
          </p:blipFill>
          <p:spPr bwMode="auto">
            <a:xfrm>
              <a:off x="285720" y="1571612"/>
              <a:ext cx="8483595" cy="2357454"/>
            </a:xfrm>
            <a:prstGeom prst="rect">
              <a:avLst/>
            </a:prstGeom>
            <a:noFill/>
          </p:spPr>
        </p:pic>
      </p:grpSp>
      <p:sp>
        <p:nvSpPr>
          <p:cNvPr id="7" name="矩形 6"/>
          <p:cNvSpPr/>
          <p:nvPr/>
        </p:nvSpPr>
        <p:spPr>
          <a:xfrm>
            <a:off x="477004" y="1242996"/>
            <a:ext cx="112872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48442" y="1242996"/>
            <a:ext cx="5715040" cy="826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第四步：发车方开放出站信号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442" y="2457442"/>
            <a:ext cx="5715040" cy="12909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 smtClean="0"/>
              <a:t>大哥站开放幺道出站信号</a:t>
            </a:r>
            <a:endParaRPr lang="en-US" altLang="zh-CN" sz="2400" b="1" dirty="0" smtClean="0"/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 smtClean="0"/>
              <a:t>列车幺道出站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pic>
        <p:nvPicPr>
          <p:cNvPr id="291842" name="Picture 2" descr="d:\360浏览器\360\360se\360se6\User Data\temp\10013120139a39260141484ab8.jpg"/>
          <p:cNvPicPr>
            <a:picLocks noChangeAspect="1" noChangeArrowheads="1"/>
          </p:cNvPicPr>
          <p:nvPr/>
        </p:nvPicPr>
        <p:blipFill>
          <a:blip r:embed="rId2"/>
          <a:srcRect b="2241"/>
          <a:stretch>
            <a:fillRect/>
          </a:stretch>
        </p:blipFill>
        <p:spPr bwMode="auto">
          <a:xfrm>
            <a:off x="573768" y="1100121"/>
            <a:ext cx="11093677" cy="6044574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405566" y="1171558"/>
            <a:ext cx="11287204" cy="30003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9880" y="1314434"/>
            <a:ext cx="950125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第五步：发车方电话告知接车方出发时刻及列车信息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880" y="2671756"/>
            <a:ext cx="5500726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 smtClean="0"/>
              <a:t>“小弟：</a:t>
            </a:r>
            <a:r>
              <a:rPr lang="en-US" altLang="zh-CN" sz="2000" b="1" dirty="0" smtClean="0"/>
              <a:t>00011</a:t>
            </a:r>
            <a:r>
              <a:rPr lang="zh-CN" altLang="en-US" sz="2000" b="1" dirty="0" smtClean="0"/>
              <a:t>次列车已从本站开除，发车时间是北京时间</a:t>
            </a:r>
            <a:r>
              <a:rPr lang="en-US" altLang="zh-CN" sz="2000" b="1" dirty="0" smtClean="0"/>
              <a:t>10</a:t>
            </a:r>
            <a:r>
              <a:rPr lang="zh-CN" altLang="en-US" sz="2000" b="1" dirty="0" smtClean="0"/>
              <a:t>时</a:t>
            </a:r>
            <a:r>
              <a:rPr lang="en-US" altLang="zh-CN" sz="2000" b="1" dirty="0" smtClean="0"/>
              <a:t>24</a:t>
            </a:r>
            <a:r>
              <a:rPr lang="zh-CN" altLang="en-US" sz="2000" b="1" dirty="0" smtClean="0"/>
              <a:t>分</a:t>
            </a:r>
            <a:r>
              <a:rPr lang="en-US" altLang="zh-CN" sz="2000" b="1" dirty="0" smtClean="0"/>
              <a:t>30</a:t>
            </a:r>
            <a:r>
              <a:rPr lang="zh-CN" altLang="en-US" sz="2000" b="1" dirty="0" smtClean="0"/>
              <a:t>秒，本次列车为六动两拖旅客列车，准备接车”</a:t>
            </a:r>
            <a:endParaRPr lang="zh-CN" alt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20606" y="2671756"/>
            <a:ext cx="5500726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 smtClean="0"/>
              <a:t>“大哥：</a:t>
            </a:r>
            <a:r>
              <a:rPr lang="en-US" altLang="zh-CN" sz="2000" b="1" dirty="0" smtClean="0"/>
              <a:t>00011</a:t>
            </a:r>
            <a:r>
              <a:rPr lang="zh-CN" altLang="en-US" sz="2000" b="1" dirty="0" smtClean="0"/>
              <a:t>次列车已从本站开除，发车时间是北京时间</a:t>
            </a:r>
            <a:r>
              <a:rPr lang="en-US" altLang="zh-CN" sz="2000" b="1" dirty="0" smtClean="0"/>
              <a:t>10</a:t>
            </a:r>
            <a:r>
              <a:rPr lang="zh-CN" altLang="en-US" sz="2000" b="1" dirty="0" smtClean="0"/>
              <a:t>时</a:t>
            </a:r>
            <a:r>
              <a:rPr lang="en-US" altLang="zh-CN" sz="2000" b="1" dirty="0" smtClean="0"/>
              <a:t>24</a:t>
            </a:r>
            <a:r>
              <a:rPr lang="zh-CN" altLang="en-US" sz="2000" b="1" dirty="0" smtClean="0"/>
              <a:t>分</a:t>
            </a:r>
            <a:r>
              <a:rPr lang="en-US" altLang="zh-CN" sz="2000" b="1" dirty="0" smtClean="0"/>
              <a:t>30</a:t>
            </a:r>
            <a:r>
              <a:rPr lang="zh-CN" altLang="en-US" sz="2000" b="1" dirty="0" smtClean="0"/>
              <a:t>秒，本次列车为六动两拖旅客列车，准备接车，小弟明白”</a:t>
            </a:r>
            <a:endParaRPr lang="zh-CN" alt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756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286862" y="1171558"/>
            <a:ext cx="11476218" cy="5410537"/>
            <a:chOff x="71406" y="1857364"/>
            <a:chExt cx="8929718" cy="4697050"/>
          </a:xfrm>
        </p:grpSpPr>
        <p:pic>
          <p:nvPicPr>
            <p:cNvPr id="5" name="Picture 2" descr="d:\360浏览器\360\360se\360se6\User Data\temp\1001311853bdf3b728c1698868.jpg"/>
            <p:cNvPicPr>
              <a:picLocks noChangeAspect="1" noChangeArrowheads="1"/>
            </p:cNvPicPr>
            <p:nvPr/>
          </p:nvPicPr>
          <p:blipFill>
            <a:blip r:embed="rId2"/>
            <a:srcRect t="25600" b="4266"/>
            <a:stretch>
              <a:fillRect/>
            </a:stretch>
          </p:blipFill>
          <p:spPr bwMode="auto">
            <a:xfrm>
              <a:off x="71406" y="1857364"/>
              <a:ext cx="8929718" cy="4697050"/>
            </a:xfrm>
            <a:prstGeom prst="rect">
              <a:avLst/>
            </a:prstGeom>
            <a:noFill/>
          </p:spPr>
        </p:pic>
        <p:pic>
          <p:nvPicPr>
            <p:cNvPr id="290818" name="Picture 2" descr="d:\360浏览器\360\360se\360se6\User Data\temp\1001311853bdf3b728c1698868.jpg"/>
            <p:cNvPicPr>
              <a:picLocks noChangeAspect="1" noChangeArrowheads="1"/>
            </p:cNvPicPr>
            <p:nvPr/>
          </p:nvPicPr>
          <p:blipFill>
            <a:blip r:embed="rId2"/>
            <a:srcRect r="56800" b="77866"/>
            <a:stretch>
              <a:fillRect/>
            </a:stretch>
          </p:blipFill>
          <p:spPr bwMode="auto">
            <a:xfrm>
              <a:off x="357190" y="1928802"/>
              <a:ext cx="3857620" cy="1482340"/>
            </a:xfrm>
            <a:prstGeom prst="rect">
              <a:avLst/>
            </a:prstGeom>
            <a:noFill/>
          </p:spPr>
        </p:pic>
      </p:grpSp>
      <p:sp>
        <p:nvSpPr>
          <p:cNvPr id="9" name="矩形 8"/>
          <p:cNvSpPr/>
          <p:nvPr/>
        </p:nvSpPr>
        <p:spPr>
          <a:xfrm>
            <a:off x="191252" y="1242996"/>
            <a:ext cx="11715832" cy="214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192176" y="1957376"/>
            <a:ext cx="3286148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小弟站铃声响起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下行接车红灯亮</a:t>
            </a:r>
            <a:endParaRPr lang="en-US" altLang="zh-CN" sz="24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7004" y="1385872"/>
            <a:ext cx="5500726" cy="175432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大哥站列车发出进入发车轨道电路区段，出站信号机自动关闭，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下行发车红灯亮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9880" y="4314830"/>
            <a:ext cx="10906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A</a:t>
            </a:r>
            <a:r>
              <a:rPr lang="zh-CN" altLang="en-US" sz="24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en-US" altLang="zh-CN" sz="24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zh-CN" altLang="en-US" sz="24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en-US" altLang="zh-CN" sz="24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zh-CN" altLang="en-US" sz="24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三辆列车在线路上行驶，需要排队行驶，不能超车、不能追尾。</a:t>
            </a:r>
            <a:endParaRPr lang="zh-CN" altLang="en-US" sz="24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8706" y="5529276"/>
            <a:ext cx="5643602" cy="55976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提高线路运载能力→</a:t>
            </a:r>
            <a:r>
              <a:rPr lang="zh-CN" altLang="en-US" sz="2400" b="1" dirty="0" smtClean="0">
                <a:solidFill>
                  <a:srgbClr val="FFFF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缩短两列车的间距</a:t>
            </a:r>
            <a:endParaRPr lang="zh-CN" altLang="en-US" sz="2400" b="1" dirty="0">
              <a:solidFill>
                <a:srgbClr val="FFFF00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977070" y="1814500"/>
            <a:ext cx="10287072" cy="1500198"/>
            <a:chOff x="1191384" y="2671756"/>
            <a:chExt cx="10287072" cy="1500198"/>
          </a:xfrm>
        </p:grpSpPr>
        <p:sp>
          <p:nvSpPr>
            <p:cNvPr id="7" name="右箭头 6"/>
            <p:cNvSpPr/>
            <p:nvPr/>
          </p:nvSpPr>
          <p:spPr>
            <a:xfrm>
              <a:off x="3906028" y="3600450"/>
              <a:ext cx="642942" cy="500066"/>
            </a:xfrm>
            <a:prstGeom prst="rightArrow">
              <a:avLst/>
            </a:prstGeom>
            <a:solidFill>
              <a:srgbClr val="FF9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右箭头 7"/>
            <p:cNvSpPr/>
            <p:nvPr/>
          </p:nvSpPr>
          <p:spPr>
            <a:xfrm>
              <a:off x="7620804" y="3600450"/>
              <a:ext cx="642942" cy="500066"/>
            </a:xfrm>
            <a:prstGeom prst="rightArrow">
              <a:avLst/>
            </a:prstGeom>
            <a:solidFill>
              <a:srgbClr val="FF9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右箭头 8"/>
            <p:cNvSpPr/>
            <p:nvPr/>
          </p:nvSpPr>
          <p:spPr>
            <a:xfrm>
              <a:off x="10835514" y="3671888"/>
              <a:ext cx="642942" cy="500066"/>
            </a:xfrm>
            <a:prstGeom prst="rightArrow">
              <a:avLst/>
            </a:prstGeom>
            <a:solidFill>
              <a:srgbClr val="FF9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V="1">
              <a:off x="1191384" y="3386136"/>
              <a:ext cx="10283868" cy="45719"/>
            </a:xfrm>
            <a:custGeom>
              <a:avLst/>
              <a:gdLst>
                <a:gd name="connsiteX0" fmla="*/ 0 w 8605380"/>
                <a:gd name="connsiteY0" fmla="*/ 0 h 0"/>
                <a:gd name="connsiteX1" fmla="*/ 8605380 w 86053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5380">
                  <a:moveTo>
                    <a:pt x="0" y="0"/>
                  </a:moveTo>
                  <a:lnTo>
                    <a:pt x="8605380" y="0"/>
                  </a:lnTo>
                </a:path>
              </a:pathLst>
            </a:custGeom>
            <a:ln w="5715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834326" y="3028946"/>
              <a:ext cx="1143008" cy="357190"/>
              <a:chOff x="3906028" y="5314962"/>
              <a:chExt cx="1143008" cy="35719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977466" y="5314962"/>
                <a:ext cx="1071570" cy="285752"/>
              </a:xfrm>
              <a:prstGeom prst="rect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" name="组合 11"/>
              <p:cNvGrpSpPr/>
              <p:nvPr/>
            </p:nvGrpSpPr>
            <p:grpSpPr>
              <a:xfrm>
                <a:off x="3906030" y="5314965"/>
                <a:ext cx="1143012" cy="357191"/>
                <a:chOff x="1357290" y="1352550"/>
                <a:chExt cx="2714644" cy="433376"/>
              </a:xfrm>
            </p:grpSpPr>
            <p:grpSp>
              <p:nvGrpSpPr>
                <p:cNvPr id="14" name="组合 120"/>
                <p:cNvGrpSpPr/>
                <p:nvPr/>
              </p:nvGrpSpPr>
              <p:grpSpPr>
                <a:xfrm>
                  <a:off x="3714744" y="1643050"/>
                  <a:ext cx="285752" cy="142876"/>
                  <a:chOff x="3643306" y="1643050"/>
                  <a:chExt cx="285752" cy="142876"/>
                </a:xfrm>
              </p:grpSpPr>
              <p:sp>
                <p:nvSpPr>
                  <p:cNvPr id="46" name="椭圆 45"/>
                  <p:cNvSpPr/>
                  <p:nvPr/>
                </p:nvSpPr>
                <p:spPr>
                  <a:xfrm>
                    <a:off x="3643306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" name="椭圆 46"/>
                  <p:cNvSpPr/>
                  <p:nvPr/>
                </p:nvSpPr>
                <p:spPr>
                  <a:xfrm>
                    <a:off x="378618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5" name="组合 121"/>
                <p:cNvGrpSpPr/>
                <p:nvPr/>
              </p:nvGrpSpPr>
              <p:grpSpPr>
                <a:xfrm>
                  <a:off x="1500166" y="1643050"/>
                  <a:ext cx="285752" cy="142876"/>
                  <a:chOff x="1643042" y="1643050"/>
                  <a:chExt cx="285752" cy="142876"/>
                </a:xfrm>
              </p:grpSpPr>
              <p:sp>
                <p:nvSpPr>
                  <p:cNvPr id="44" name="椭圆 43"/>
                  <p:cNvSpPr/>
                  <p:nvPr/>
                </p:nvSpPr>
                <p:spPr>
                  <a:xfrm>
                    <a:off x="164304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5" name="椭圆 44"/>
                  <p:cNvSpPr/>
                  <p:nvPr/>
                </p:nvSpPr>
                <p:spPr>
                  <a:xfrm>
                    <a:off x="1785918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6" name="矩形 15"/>
                <p:cNvSpPr/>
                <p:nvPr/>
              </p:nvSpPr>
              <p:spPr>
                <a:xfrm>
                  <a:off x="1357290" y="1643050"/>
                  <a:ext cx="2714644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7" name="组合 111"/>
                <p:cNvGrpSpPr/>
                <p:nvPr/>
              </p:nvGrpSpPr>
              <p:grpSpPr>
                <a:xfrm>
                  <a:off x="1428728" y="1352550"/>
                  <a:ext cx="2628922" cy="366713"/>
                  <a:chOff x="1428728" y="1352550"/>
                  <a:chExt cx="2628922" cy="366713"/>
                </a:xfrm>
              </p:grpSpPr>
              <p:sp>
                <p:nvSpPr>
                  <p:cNvPr id="18" name="任意多边形 17"/>
                  <p:cNvSpPr/>
                  <p:nvPr/>
                </p:nvSpPr>
                <p:spPr>
                  <a:xfrm>
                    <a:off x="1428728" y="1643049"/>
                    <a:ext cx="2428892" cy="45719"/>
                  </a:xfrm>
                  <a:custGeom>
                    <a:avLst/>
                    <a:gdLst>
                      <a:gd name="connsiteX0" fmla="*/ 0 w 1157288"/>
                      <a:gd name="connsiteY0" fmla="*/ 0 h 0"/>
                      <a:gd name="connsiteX1" fmla="*/ 1157288 w 1157288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57288">
                        <a:moveTo>
                          <a:pt x="0" y="0"/>
                        </a:moveTo>
                        <a:lnTo>
                          <a:pt x="1157288" y="0"/>
                        </a:lnTo>
                      </a:path>
                    </a:pathLst>
                  </a:cu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" name="任意多边形 18"/>
                  <p:cNvSpPr/>
                  <p:nvPr/>
                </p:nvSpPr>
                <p:spPr>
                  <a:xfrm>
                    <a:off x="1643042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任意多边形 19"/>
                  <p:cNvSpPr/>
                  <p:nvPr/>
                </p:nvSpPr>
                <p:spPr>
                  <a:xfrm flipV="1">
                    <a:off x="1433513" y="1568768"/>
                    <a:ext cx="2566983" cy="74281"/>
                  </a:xfrm>
                  <a:custGeom>
                    <a:avLst/>
                    <a:gdLst>
                      <a:gd name="connsiteX0" fmla="*/ 0 w 1843087"/>
                      <a:gd name="connsiteY0" fmla="*/ 0 h 0"/>
                      <a:gd name="connsiteX1" fmla="*/ 1843087 w 18430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43087">
                        <a:moveTo>
                          <a:pt x="0" y="0"/>
                        </a:moveTo>
                        <a:lnTo>
                          <a:pt x="1843087" y="0"/>
                        </a:lnTo>
                      </a:path>
                    </a:pathLst>
                  </a:custGeom>
                  <a:ln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任意多边形 20"/>
                  <p:cNvSpPr/>
                  <p:nvPr/>
                </p:nvSpPr>
                <p:spPr>
                  <a:xfrm>
                    <a:off x="2300288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" name="任意多边形 21"/>
                  <p:cNvSpPr/>
                  <p:nvPr/>
                </p:nvSpPr>
                <p:spPr>
                  <a:xfrm>
                    <a:off x="3000364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" name="任意多边形 22"/>
                  <p:cNvSpPr/>
                  <p:nvPr/>
                </p:nvSpPr>
                <p:spPr>
                  <a:xfrm>
                    <a:off x="3657610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任意多边形 23"/>
                  <p:cNvSpPr/>
                  <p:nvPr/>
                </p:nvSpPr>
                <p:spPr>
                  <a:xfrm>
                    <a:off x="1747838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5" name="任意多边形 24"/>
                  <p:cNvSpPr/>
                  <p:nvPr/>
                </p:nvSpPr>
                <p:spPr>
                  <a:xfrm>
                    <a:off x="2405079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" name="任意多边形 25"/>
                  <p:cNvSpPr/>
                  <p:nvPr/>
                </p:nvSpPr>
                <p:spPr>
                  <a:xfrm>
                    <a:off x="3105151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任意多边形 26"/>
                  <p:cNvSpPr/>
                  <p:nvPr/>
                </p:nvSpPr>
                <p:spPr>
                  <a:xfrm>
                    <a:off x="3762392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圆角矩形 27"/>
                  <p:cNvSpPr/>
                  <p:nvPr/>
                </p:nvSpPr>
                <p:spPr>
                  <a:xfrm>
                    <a:off x="1857356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9" name="圆角矩形 28"/>
                  <p:cNvSpPr/>
                  <p:nvPr/>
                </p:nvSpPr>
                <p:spPr>
                  <a:xfrm>
                    <a:off x="2500298" y="1428736"/>
                    <a:ext cx="500066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0" name="圆角矩形 29"/>
                  <p:cNvSpPr/>
                  <p:nvPr/>
                </p:nvSpPr>
                <p:spPr>
                  <a:xfrm>
                    <a:off x="3214678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1" name="圆角矩形 30"/>
                  <p:cNvSpPr/>
                  <p:nvPr/>
                </p:nvSpPr>
                <p:spPr>
                  <a:xfrm>
                    <a:off x="1500166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圆角矩形 31"/>
                  <p:cNvSpPr/>
                  <p:nvPr/>
                </p:nvSpPr>
                <p:spPr>
                  <a:xfrm>
                    <a:off x="3929058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" name="任意多边形 32"/>
                  <p:cNvSpPr/>
                  <p:nvPr/>
                </p:nvSpPr>
                <p:spPr>
                  <a:xfrm>
                    <a:off x="1428750" y="1357313"/>
                    <a:ext cx="114300" cy="361950"/>
                  </a:xfrm>
                  <a:custGeom>
                    <a:avLst/>
                    <a:gdLst>
                      <a:gd name="connsiteX0" fmla="*/ 114300 w 114300"/>
                      <a:gd name="connsiteY0" fmla="*/ 0 h 361950"/>
                      <a:gd name="connsiteX1" fmla="*/ 52388 w 114300"/>
                      <a:gd name="connsiteY1" fmla="*/ 28575 h 361950"/>
                      <a:gd name="connsiteX2" fmla="*/ 9525 w 114300"/>
                      <a:gd name="connsiteY2" fmla="*/ 147637 h 361950"/>
                      <a:gd name="connsiteX3" fmla="*/ 0 w 114300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0" h="361950">
                        <a:moveTo>
                          <a:pt x="114300" y="0"/>
                        </a:moveTo>
                        <a:cubicBezTo>
                          <a:pt x="92075" y="1984"/>
                          <a:pt x="69850" y="3969"/>
                          <a:pt x="52388" y="28575"/>
                        </a:cubicBezTo>
                        <a:cubicBezTo>
                          <a:pt x="34926" y="53181"/>
                          <a:pt x="18256" y="92075"/>
                          <a:pt x="9525" y="147637"/>
                        </a:cubicBezTo>
                        <a:cubicBezTo>
                          <a:pt x="794" y="203200"/>
                          <a:pt x="397" y="282575"/>
                          <a:pt x="0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任意多边形 33"/>
                  <p:cNvSpPr/>
                  <p:nvPr/>
                </p:nvSpPr>
                <p:spPr>
                  <a:xfrm>
                    <a:off x="3957638" y="1352550"/>
                    <a:ext cx="100012" cy="361950"/>
                  </a:xfrm>
                  <a:custGeom>
                    <a:avLst/>
                    <a:gdLst>
                      <a:gd name="connsiteX0" fmla="*/ 0 w 100012"/>
                      <a:gd name="connsiteY0" fmla="*/ 0 h 361950"/>
                      <a:gd name="connsiteX1" fmla="*/ 71437 w 100012"/>
                      <a:gd name="connsiteY1" fmla="*/ 33338 h 361950"/>
                      <a:gd name="connsiteX2" fmla="*/ 95250 w 100012"/>
                      <a:gd name="connsiteY2" fmla="*/ 109538 h 361950"/>
                      <a:gd name="connsiteX3" fmla="*/ 100012 w 100012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2" h="361950">
                        <a:moveTo>
                          <a:pt x="0" y="0"/>
                        </a:moveTo>
                        <a:cubicBezTo>
                          <a:pt x="27781" y="7541"/>
                          <a:pt x="55562" y="15082"/>
                          <a:pt x="71437" y="33338"/>
                        </a:cubicBezTo>
                        <a:cubicBezTo>
                          <a:pt x="87312" y="51594"/>
                          <a:pt x="90488" y="54769"/>
                          <a:pt x="95250" y="109538"/>
                        </a:cubicBezTo>
                        <a:cubicBezTo>
                          <a:pt x="100012" y="164307"/>
                          <a:pt x="100012" y="263128"/>
                          <a:pt x="100012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任意多边形 34"/>
                  <p:cNvSpPr/>
                  <p:nvPr/>
                </p:nvSpPr>
                <p:spPr>
                  <a:xfrm>
                    <a:off x="1543050" y="1357313"/>
                    <a:ext cx="2424113" cy="0"/>
                  </a:xfrm>
                  <a:custGeom>
                    <a:avLst/>
                    <a:gdLst>
                      <a:gd name="connsiteX0" fmla="*/ 0 w 2424113"/>
                      <a:gd name="connsiteY0" fmla="*/ 0 h 0"/>
                      <a:gd name="connsiteX1" fmla="*/ 2424113 w 2424113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424113">
                        <a:moveTo>
                          <a:pt x="0" y="0"/>
                        </a:moveTo>
                        <a:lnTo>
                          <a:pt x="2424113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 35"/>
                  <p:cNvSpPr/>
                  <p:nvPr/>
                </p:nvSpPr>
                <p:spPr>
                  <a:xfrm>
                    <a:off x="1428750" y="1709738"/>
                    <a:ext cx="2628900" cy="4762"/>
                  </a:xfrm>
                  <a:custGeom>
                    <a:avLst/>
                    <a:gdLst>
                      <a:gd name="connsiteX0" fmla="*/ 0 w 2628900"/>
                      <a:gd name="connsiteY0" fmla="*/ 4762 h 4762"/>
                      <a:gd name="connsiteX1" fmla="*/ 2628900 w 2628900"/>
                      <a:gd name="connsiteY1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628900" h="4762">
                        <a:moveTo>
                          <a:pt x="0" y="4762"/>
                        </a:moveTo>
                        <a:lnTo>
                          <a:pt x="262890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" name="任意多边形 36"/>
                  <p:cNvSpPr/>
                  <p:nvPr/>
                </p:nvSpPr>
                <p:spPr>
                  <a:xfrm>
                    <a:off x="1614488" y="1352550"/>
                    <a:ext cx="0" cy="361950"/>
                  </a:xfrm>
                  <a:custGeom>
                    <a:avLst/>
                    <a:gdLst>
                      <a:gd name="connsiteX0" fmla="*/ 0 w 0"/>
                      <a:gd name="connsiteY0" fmla="*/ 0 h 361950"/>
                      <a:gd name="connsiteX1" fmla="*/ 0 w 0"/>
                      <a:gd name="connsiteY1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61950">
                        <a:moveTo>
                          <a:pt x="0" y="0"/>
                        </a:moveTo>
                        <a:lnTo>
                          <a:pt x="0" y="36195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任意多边形 37"/>
                  <p:cNvSpPr/>
                  <p:nvPr/>
                </p:nvSpPr>
                <p:spPr>
                  <a:xfrm>
                    <a:off x="3881438" y="1357313"/>
                    <a:ext cx="0" cy="347662"/>
                  </a:xfrm>
                  <a:custGeom>
                    <a:avLst/>
                    <a:gdLst>
                      <a:gd name="connsiteX0" fmla="*/ 0 w 0"/>
                      <a:gd name="connsiteY0" fmla="*/ 0 h 347662"/>
                      <a:gd name="connsiteX1" fmla="*/ 0 w 0"/>
                      <a:gd name="connsiteY1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47662">
                        <a:moveTo>
                          <a:pt x="0" y="0"/>
                        </a:moveTo>
                        <a:lnTo>
                          <a:pt x="0" y="347662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9" name="任意多边形 38"/>
                  <p:cNvSpPr/>
                  <p:nvPr/>
                </p:nvSpPr>
                <p:spPr>
                  <a:xfrm>
                    <a:off x="1433513" y="1652588"/>
                    <a:ext cx="180975" cy="0"/>
                  </a:xfrm>
                  <a:custGeom>
                    <a:avLst/>
                    <a:gdLst>
                      <a:gd name="connsiteX0" fmla="*/ 0 w 180975"/>
                      <a:gd name="connsiteY0" fmla="*/ 0 h 0"/>
                      <a:gd name="connsiteX1" fmla="*/ 180975 w 180975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0975">
                        <a:moveTo>
                          <a:pt x="0" y="0"/>
                        </a:moveTo>
                        <a:lnTo>
                          <a:pt x="180975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0" name="任意多边形 39"/>
                  <p:cNvSpPr/>
                  <p:nvPr/>
                </p:nvSpPr>
                <p:spPr>
                  <a:xfrm>
                    <a:off x="1843088" y="1652588"/>
                    <a:ext cx="452437" cy="0"/>
                  </a:xfrm>
                  <a:custGeom>
                    <a:avLst/>
                    <a:gdLst>
                      <a:gd name="connsiteX0" fmla="*/ 0 w 452437"/>
                      <a:gd name="connsiteY0" fmla="*/ 0 h 0"/>
                      <a:gd name="connsiteX1" fmla="*/ 452437 w 4524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52437">
                        <a:moveTo>
                          <a:pt x="0" y="0"/>
                        </a:moveTo>
                        <a:lnTo>
                          <a:pt x="4524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1" name="任意多边形 40"/>
                  <p:cNvSpPr/>
                  <p:nvPr/>
                </p:nvSpPr>
                <p:spPr>
                  <a:xfrm>
                    <a:off x="2500313" y="1652588"/>
                    <a:ext cx="490537" cy="0"/>
                  </a:xfrm>
                  <a:custGeom>
                    <a:avLst/>
                    <a:gdLst>
                      <a:gd name="connsiteX0" fmla="*/ 0 w 490537"/>
                      <a:gd name="connsiteY0" fmla="*/ 0 h 0"/>
                      <a:gd name="connsiteX1" fmla="*/ 490537 w 4905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90537">
                        <a:moveTo>
                          <a:pt x="0" y="0"/>
                        </a:moveTo>
                        <a:lnTo>
                          <a:pt x="4905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任意多边形 41"/>
                  <p:cNvSpPr/>
                  <p:nvPr/>
                </p:nvSpPr>
                <p:spPr>
                  <a:xfrm>
                    <a:off x="3195638" y="1652588"/>
                    <a:ext cx="461962" cy="0"/>
                  </a:xfrm>
                  <a:custGeom>
                    <a:avLst/>
                    <a:gdLst>
                      <a:gd name="connsiteX0" fmla="*/ 0 w 461962"/>
                      <a:gd name="connsiteY0" fmla="*/ 0 h 0"/>
                      <a:gd name="connsiteX1" fmla="*/ 461962 w 461962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61962">
                        <a:moveTo>
                          <a:pt x="0" y="0"/>
                        </a:moveTo>
                        <a:lnTo>
                          <a:pt x="461962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3" name="任意多边形 42"/>
                  <p:cNvSpPr/>
                  <p:nvPr/>
                </p:nvSpPr>
                <p:spPr>
                  <a:xfrm>
                    <a:off x="3881438" y="1652588"/>
                    <a:ext cx="171450" cy="0"/>
                  </a:xfrm>
                  <a:custGeom>
                    <a:avLst/>
                    <a:gdLst>
                      <a:gd name="connsiteX0" fmla="*/ 0 w 171450"/>
                      <a:gd name="connsiteY0" fmla="*/ 0 h 0"/>
                      <a:gd name="connsiteX1" fmla="*/ 171450 w 171450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71450">
                        <a:moveTo>
                          <a:pt x="0" y="0"/>
                        </a:moveTo>
                        <a:lnTo>
                          <a:pt x="17145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sp>
          <p:nvSpPr>
            <p:cNvPr id="48" name="矩形 47"/>
            <p:cNvSpPr/>
            <p:nvPr/>
          </p:nvSpPr>
          <p:spPr>
            <a:xfrm>
              <a:off x="1620012" y="3600450"/>
              <a:ext cx="1571636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n-ea"/>
                </a:rPr>
                <a:t>车站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+mn-ea"/>
                </a:rPr>
                <a:t>1</a:t>
              </a:r>
              <a:endParaRPr lang="zh-CN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477664" y="3600450"/>
              <a:ext cx="1571636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n-ea"/>
                </a:rPr>
                <a:t>车站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+mn-ea"/>
                </a:rPr>
                <a:t>2</a:t>
              </a:r>
              <a:endParaRPr lang="zh-CN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906688" y="3600450"/>
              <a:ext cx="1571636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n-ea"/>
                </a:rPr>
                <a:t>车站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+mn-ea"/>
                </a:rPr>
                <a:t>3</a:t>
              </a:r>
              <a:endParaRPr lang="zh-CN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620540" y="3028946"/>
              <a:ext cx="1143012" cy="357191"/>
              <a:chOff x="5620540" y="3028946"/>
              <a:chExt cx="1143012" cy="357191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5691978" y="3028946"/>
                <a:ext cx="1071570" cy="28575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3" name="组合 11"/>
              <p:cNvGrpSpPr/>
              <p:nvPr/>
            </p:nvGrpSpPr>
            <p:grpSpPr>
              <a:xfrm>
                <a:off x="5620540" y="3028946"/>
                <a:ext cx="1143012" cy="357191"/>
                <a:chOff x="1357290" y="1352550"/>
                <a:chExt cx="2714644" cy="433376"/>
              </a:xfrm>
            </p:grpSpPr>
            <p:grpSp>
              <p:nvGrpSpPr>
                <p:cNvPr id="54" name="组合 120"/>
                <p:cNvGrpSpPr/>
                <p:nvPr/>
              </p:nvGrpSpPr>
              <p:grpSpPr>
                <a:xfrm>
                  <a:off x="3714744" y="1643050"/>
                  <a:ext cx="285752" cy="142876"/>
                  <a:chOff x="3643306" y="1643050"/>
                  <a:chExt cx="285752" cy="142876"/>
                </a:xfrm>
              </p:grpSpPr>
              <p:sp>
                <p:nvSpPr>
                  <p:cNvPr id="86" name="椭圆 85"/>
                  <p:cNvSpPr/>
                  <p:nvPr/>
                </p:nvSpPr>
                <p:spPr>
                  <a:xfrm>
                    <a:off x="3643306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7" name="椭圆 86"/>
                  <p:cNvSpPr/>
                  <p:nvPr/>
                </p:nvSpPr>
                <p:spPr>
                  <a:xfrm>
                    <a:off x="378618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121"/>
                <p:cNvGrpSpPr/>
                <p:nvPr/>
              </p:nvGrpSpPr>
              <p:grpSpPr>
                <a:xfrm>
                  <a:off x="1500166" y="1643050"/>
                  <a:ext cx="285752" cy="142876"/>
                  <a:chOff x="1643042" y="1643050"/>
                  <a:chExt cx="285752" cy="142876"/>
                </a:xfrm>
              </p:grpSpPr>
              <p:sp>
                <p:nvSpPr>
                  <p:cNvPr id="84" name="椭圆 83"/>
                  <p:cNvSpPr/>
                  <p:nvPr/>
                </p:nvSpPr>
                <p:spPr>
                  <a:xfrm>
                    <a:off x="164304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5" name="椭圆 84"/>
                  <p:cNvSpPr/>
                  <p:nvPr/>
                </p:nvSpPr>
                <p:spPr>
                  <a:xfrm>
                    <a:off x="1785918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6" name="矩形 55"/>
                <p:cNvSpPr/>
                <p:nvPr/>
              </p:nvSpPr>
              <p:spPr>
                <a:xfrm>
                  <a:off x="1357290" y="1643050"/>
                  <a:ext cx="2714644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7" name="组合 111"/>
                <p:cNvGrpSpPr/>
                <p:nvPr/>
              </p:nvGrpSpPr>
              <p:grpSpPr>
                <a:xfrm>
                  <a:off x="1428728" y="1352550"/>
                  <a:ext cx="2628922" cy="366713"/>
                  <a:chOff x="1428728" y="1352550"/>
                  <a:chExt cx="2628922" cy="366713"/>
                </a:xfrm>
              </p:grpSpPr>
              <p:sp>
                <p:nvSpPr>
                  <p:cNvPr id="58" name="任意多边形 57"/>
                  <p:cNvSpPr/>
                  <p:nvPr/>
                </p:nvSpPr>
                <p:spPr>
                  <a:xfrm>
                    <a:off x="1428728" y="1643049"/>
                    <a:ext cx="2428892" cy="45719"/>
                  </a:xfrm>
                  <a:custGeom>
                    <a:avLst/>
                    <a:gdLst>
                      <a:gd name="connsiteX0" fmla="*/ 0 w 1157288"/>
                      <a:gd name="connsiteY0" fmla="*/ 0 h 0"/>
                      <a:gd name="connsiteX1" fmla="*/ 1157288 w 1157288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57288">
                        <a:moveTo>
                          <a:pt x="0" y="0"/>
                        </a:moveTo>
                        <a:lnTo>
                          <a:pt x="1157288" y="0"/>
                        </a:lnTo>
                      </a:path>
                    </a:pathLst>
                  </a:cu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任意多边形 58"/>
                  <p:cNvSpPr/>
                  <p:nvPr/>
                </p:nvSpPr>
                <p:spPr>
                  <a:xfrm>
                    <a:off x="1643042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0" name="任意多边形 59"/>
                  <p:cNvSpPr/>
                  <p:nvPr/>
                </p:nvSpPr>
                <p:spPr>
                  <a:xfrm flipV="1">
                    <a:off x="1433513" y="1568768"/>
                    <a:ext cx="2566983" cy="74281"/>
                  </a:xfrm>
                  <a:custGeom>
                    <a:avLst/>
                    <a:gdLst>
                      <a:gd name="connsiteX0" fmla="*/ 0 w 1843087"/>
                      <a:gd name="connsiteY0" fmla="*/ 0 h 0"/>
                      <a:gd name="connsiteX1" fmla="*/ 1843087 w 18430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43087">
                        <a:moveTo>
                          <a:pt x="0" y="0"/>
                        </a:moveTo>
                        <a:lnTo>
                          <a:pt x="1843087" y="0"/>
                        </a:lnTo>
                      </a:path>
                    </a:pathLst>
                  </a:custGeom>
                  <a:ln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" name="任意多边形 60"/>
                  <p:cNvSpPr/>
                  <p:nvPr/>
                </p:nvSpPr>
                <p:spPr>
                  <a:xfrm>
                    <a:off x="2300288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" name="任意多边形 61"/>
                  <p:cNvSpPr/>
                  <p:nvPr/>
                </p:nvSpPr>
                <p:spPr>
                  <a:xfrm>
                    <a:off x="3000364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" name="任意多边形 62"/>
                  <p:cNvSpPr/>
                  <p:nvPr/>
                </p:nvSpPr>
                <p:spPr>
                  <a:xfrm>
                    <a:off x="3657610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" name="任意多边形 63"/>
                  <p:cNvSpPr/>
                  <p:nvPr/>
                </p:nvSpPr>
                <p:spPr>
                  <a:xfrm>
                    <a:off x="1747838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任意多边形 64"/>
                  <p:cNvSpPr/>
                  <p:nvPr/>
                </p:nvSpPr>
                <p:spPr>
                  <a:xfrm>
                    <a:off x="2405079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" name="任意多边形 65"/>
                  <p:cNvSpPr/>
                  <p:nvPr/>
                </p:nvSpPr>
                <p:spPr>
                  <a:xfrm>
                    <a:off x="3105151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任意多边形 66"/>
                  <p:cNvSpPr/>
                  <p:nvPr/>
                </p:nvSpPr>
                <p:spPr>
                  <a:xfrm>
                    <a:off x="3762392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圆角矩形 67"/>
                  <p:cNvSpPr/>
                  <p:nvPr/>
                </p:nvSpPr>
                <p:spPr>
                  <a:xfrm>
                    <a:off x="1857356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" name="圆角矩形 68"/>
                  <p:cNvSpPr/>
                  <p:nvPr/>
                </p:nvSpPr>
                <p:spPr>
                  <a:xfrm>
                    <a:off x="2500298" y="1428736"/>
                    <a:ext cx="500066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圆角矩形 69"/>
                  <p:cNvSpPr/>
                  <p:nvPr/>
                </p:nvSpPr>
                <p:spPr>
                  <a:xfrm>
                    <a:off x="3214678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1" name="圆角矩形 70"/>
                  <p:cNvSpPr/>
                  <p:nvPr/>
                </p:nvSpPr>
                <p:spPr>
                  <a:xfrm>
                    <a:off x="1500166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圆角矩形 71"/>
                  <p:cNvSpPr/>
                  <p:nvPr/>
                </p:nvSpPr>
                <p:spPr>
                  <a:xfrm>
                    <a:off x="3929058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3" name="任意多边形 72"/>
                  <p:cNvSpPr/>
                  <p:nvPr/>
                </p:nvSpPr>
                <p:spPr>
                  <a:xfrm>
                    <a:off x="1428750" y="1357313"/>
                    <a:ext cx="114300" cy="361950"/>
                  </a:xfrm>
                  <a:custGeom>
                    <a:avLst/>
                    <a:gdLst>
                      <a:gd name="connsiteX0" fmla="*/ 114300 w 114300"/>
                      <a:gd name="connsiteY0" fmla="*/ 0 h 361950"/>
                      <a:gd name="connsiteX1" fmla="*/ 52388 w 114300"/>
                      <a:gd name="connsiteY1" fmla="*/ 28575 h 361950"/>
                      <a:gd name="connsiteX2" fmla="*/ 9525 w 114300"/>
                      <a:gd name="connsiteY2" fmla="*/ 147637 h 361950"/>
                      <a:gd name="connsiteX3" fmla="*/ 0 w 114300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0" h="361950">
                        <a:moveTo>
                          <a:pt x="114300" y="0"/>
                        </a:moveTo>
                        <a:cubicBezTo>
                          <a:pt x="92075" y="1984"/>
                          <a:pt x="69850" y="3969"/>
                          <a:pt x="52388" y="28575"/>
                        </a:cubicBezTo>
                        <a:cubicBezTo>
                          <a:pt x="34926" y="53181"/>
                          <a:pt x="18256" y="92075"/>
                          <a:pt x="9525" y="147637"/>
                        </a:cubicBezTo>
                        <a:cubicBezTo>
                          <a:pt x="794" y="203200"/>
                          <a:pt x="397" y="282575"/>
                          <a:pt x="0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4" name="任意多边形 73"/>
                  <p:cNvSpPr/>
                  <p:nvPr/>
                </p:nvSpPr>
                <p:spPr>
                  <a:xfrm>
                    <a:off x="3957638" y="1352550"/>
                    <a:ext cx="100012" cy="361950"/>
                  </a:xfrm>
                  <a:custGeom>
                    <a:avLst/>
                    <a:gdLst>
                      <a:gd name="connsiteX0" fmla="*/ 0 w 100012"/>
                      <a:gd name="connsiteY0" fmla="*/ 0 h 361950"/>
                      <a:gd name="connsiteX1" fmla="*/ 71437 w 100012"/>
                      <a:gd name="connsiteY1" fmla="*/ 33338 h 361950"/>
                      <a:gd name="connsiteX2" fmla="*/ 95250 w 100012"/>
                      <a:gd name="connsiteY2" fmla="*/ 109538 h 361950"/>
                      <a:gd name="connsiteX3" fmla="*/ 100012 w 100012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2" h="361950">
                        <a:moveTo>
                          <a:pt x="0" y="0"/>
                        </a:moveTo>
                        <a:cubicBezTo>
                          <a:pt x="27781" y="7541"/>
                          <a:pt x="55562" y="15082"/>
                          <a:pt x="71437" y="33338"/>
                        </a:cubicBezTo>
                        <a:cubicBezTo>
                          <a:pt x="87312" y="51594"/>
                          <a:pt x="90488" y="54769"/>
                          <a:pt x="95250" y="109538"/>
                        </a:cubicBezTo>
                        <a:cubicBezTo>
                          <a:pt x="100012" y="164307"/>
                          <a:pt x="100012" y="263128"/>
                          <a:pt x="100012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任意多边形 74"/>
                  <p:cNvSpPr/>
                  <p:nvPr/>
                </p:nvSpPr>
                <p:spPr>
                  <a:xfrm>
                    <a:off x="1543050" y="1357313"/>
                    <a:ext cx="2424113" cy="0"/>
                  </a:xfrm>
                  <a:custGeom>
                    <a:avLst/>
                    <a:gdLst>
                      <a:gd name="connsiteX0" fmla="*/ 0 w 2424113"/>
                      <a:gd name="connsiteY0" fmla="*/ 0 h 0"/>
                      <a:gd name="connsiteX1" fmla="*/ 2424113 w 2424113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424113">
                        <a:moveTo>
                          <a:pt x="0" y="0"/>
                        </a:moveTo>
                        <a:lnTo>
                          <a:pt x="2424113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6" name="任意多边形 75"/>
                  <p:cNvSpPr/>
                  <p:nvPr/>
                </p:nvSpPr>
                <p:spPr>
                  <a:xfrm>
                    <a:off x="1428750" y="1709738"/>
                    <a:ext cx="2628900" cy="4762"/>
                  </a:xfrm>
                  <a:custGeom>
                    <a:avLst/>
                    <a:gdLst>
                      <a:gd name="connsiteX0" fmla="*/ 0 w 2628900"/>
                      <a:gd name="connsiteY0" fmla="*/ 4762 h 4762"/>
                      <a:gd name="connsiteX1" fmla="*/ 2628900 w 2628900"/>
                      <a:gd name="connsiteY1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628900" h="4762">
                        <a:moveTo>
                          <a:pt x="0" y="4762"/>
                        </a:moveTo>
                        <a:lnTo>
                          <a:pt x="262890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7" name="任意多边形 76"/>
                  <p:cNvSpPr/>
                  <p:nvPr/>
                </p:nvSpPr>
                <p:spPr>
                  <a:xfrm>
                    <a:off x="1614488" y="1352550"/>
                    <a:ext cx="0" cy="361950"/>
                  </a:xfrm>
                  <a:custGeom>
                    <a:avLst/>
                    <a:gdLst>
                      <a:gd name="connsiteX0" fmla="*/ 0 w 0"/>
                      <a:gd name="connsiteY0" fmla="*/ 0 h 361950"/>
                      <a:gd name="connsiteX1" fmla="*/ 0 w 0"/>
                      <a:gd name="connsiteY1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61950">
                        <a:moveTo>
                          <a:pt x="0" y="0"/>
                        </a:moveTo>
                        <a:lnTo>
                          <a:pt x="0" y="36195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8" name="任意多边形 77"/>
                  <p:cNvSpPr/>
                  <p:nvPr/>
                </p:nvSpPr>
                <p:spPr>
                  <a:xfrm>
                    <a:off x="3881438" y="1357313"/>
                    <a:ext cx="0" cy="347662"/>
                  </a:xfrm>
                  <a:custGeom>
                    <a:avLst/>
                    <a:gdLst>
                      <a:gd name="connsiteX0" fmla="*/ 0 w 0"/>
                      <a:gd name="connsiteY0" fmla="*/ 0 h 347662"/>
                      <a:gd name="connsiteX1" fmla="*/ 0 w 0"/>
                      <a:gd name="connsiteY1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47662">
                        <a:moveTo>
                          <a:pt x="0" y="0"/>
                        </a:moveTo>
                        <a:lnTo>
                          <a:pt x="0" y="347662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9" name="任意多边形 78"/>
                  <p:cNvSpPr/>
                  <p:nvPr/>
                </p:nvSpPr>
                <p:spPr>
                  <a:xfrm>
                    <a:off x="1433513" y="1652588"/>
                    <a:ext cx="180975" cy="0"/>
                  </a:xfrm>
                  <a:custGeom>
                    <a:avLst/>
                    <a:gdLst>
                      <a:gd name="connsiteX0" fmla="*/ 0 w 180975"/>
                      <a:gd name="connsiteY0" fmla="*/ 0 h 0"/>
                      <a:gd name="connsiteX1" fmla="*/ 180975 w 180975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0975">
                        <a:moveTo>
                          <a:pt x="0" y="0"/>
                        </a:moveTo>
                        <a:lnTo>
                          <a:pt x="180975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0" name="任意多边形 79"/>
                  <p:cNvSpPr/>
                  <p:nvPr/>
                </p:nvSpPr>
                <p:spPr>
                  <a:xfrm>
                    <a:off x="1843088" y="1652588"/>
                    <a:ext cx="452437" cy="0"/>
                  </a:xfrm>
                  <a:custGeom>
                    <a:avLst/>
                    <a:gdLst>
                      <a:gd name="connsiteX0" fmla="*/ 0 w 452437"/>
                      <a:gd name="connsiteY0" fmla="*/ 0 h 0"/>
                      <a:gd name="connsiteX1" fmla="*/ 452437 w 4524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52437">
                        <a:moveTo>
                          <a:pt x="0" y="0"/>
                        </a:moveTo>
                        <a:lnTo>
                          <a:pt x="4524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" name="任意多边形 80"/>
                  <p:cNvSpPr/>
                  <p:nvPr/>
                </p:nvSpPr>
                <p:spPr>
                  <a:xfrm>
                    <a:off x="2500313" y="1652588"/>
                    <a:ext cx="490537" cy="0"/>
                  </a:xfrm>
                  <a:custGeom>
                    <a:avLst/>
                    <a:gdLst>
                      <a:gd name="connsiteX0" fmla="*/ 0 w 490537"/>
                      <a:gd name="connsiteY0" fmla="*/ 0 h 0"/>
                      <a:gd name="connsiteX1" fmla="*/ 490537 w 4905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90537">
                        <a:moveTo>
                          <a:pt x="0" y="0"/>
                        </a:moveTo>
                        <a:lnTo>
                          <a:pt x="4905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" name="任意多边形 81"/>
                  <p:cNvSpPr/>
                  <p:nvPr/>
                </p:nvSpPr>
                <p:spPr>
                  <a:xfrm>
                    <a:off x="3195638" y="1652588"/>
                    <a:ext cx="461962" cy="0"/>
                  </a:xfrm>
                  <a:custGeom>
                    <a:avLst/>
                    <a:gdLst>
                      <a:gd name="connsiteX0" fmla="*/ 0 w 461962"/>
                      <a:gd name="connsiteY0" fmla="*/ 0 h 0"/>
                      <a:gd name="connsiteX1" fmla="*/ 461962 w 461962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61962">
                        <a:moveTo>
                          <a:pt x="0" y="0"/>
                        </a:moveTo>
                        <a:lnTo>
                          <a:pt x="461962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" name="任意多边形 82"/>
                  <p:cNvSpPr/>
                  <p:nvPr/>
                </p:nvSpPr>
                <p:spPr>
                  <a:xfrm>
                    <a:off x="3881438" y="1652588"/>
                    <a:ext cx="171450" cy="0"/>
                  </a:xfrm>
                  <a:custGeom>
                    <a:avLst/>
                    <a:gdLst>
                      <a:gd name="connsiteX0" fmla="*/ 0 w 171450"/>
                      <a:gd name="connsiteY0" fmla="*/ 0 h 0"/>
                      <a:gd name="connsiteX1" fmla="*/ 171450 w 171450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71450">
                        <a:moveTo>
                          <a:pt x="0" y="0"/>
                        </a:moveTo>
                        <a:lnTo>
                          <a:pt x="17145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126" name="组合 125"/>
            <p:cNvGrpSpPr/>
            <p:nvPr/>
          </p:nvGrpSpPr>
          <p:grpSpPr>
            <a:xfrm>
              <a:off x="9049564" y="3028946"/>
              <a:ext cx="1143012" cy="357191"/>
              <a:chOff x="9049564" y="3028946"/>
              <a:chExt cx="1143012" cy="357191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121002" y="3028946"/>
                <a:ext cx="1071570" cy="28575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1" name="组合 11"/>
              <p:cNvGrpSpPr/>
              <p:nvPr/>
            </p:nvGrpSpPr>
            <p:grpSpPr>
              <a:xfrm>
                <a:off x="9049564" y="3028946"/>
                <a:ext cx="1143012" cy="357191"/>
                <a:chOff x="1357290" y="1352550"/>
                <a:chExt cx="2714644" cy="433376"/>
              </a:xfrm>
            </p:grpSpPr>
            <p:grpSp>
              <p:nvGrpSpPr>
                <p:cNvPr id="92" name="组合 120"/>
                <p:cNvGrpSpPr/>
                <p:nvPr/>
              </p:nvGrpSpPr>
              <p:grpSpPr>
                <a:xfrm>
                  <a:off x="3714744" y="1643050"/>
                  <a:ext cx="285752" cy="142876"/>
                  <a:chOff x="3643306" y="1643050"/>
                  <a:chExt cx="285752" cy="142876"/>
                </a:xfrm>
              </p:grpSpPr>
              <p:sp>
                <p:nvSpPr>
                  <p:cNvPr id="124" name="椭圆 123"/>
                  <p:cNvSpPr/>
                  <p:nvPr/>
                </p:nvSpPr>
                <p:spPr>
                  <a:xfrm>
                    <a:off x="3643306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5" name="椭圆 124"/>
                  <p:cNvSpPr/>
                  <p:nvPr/>
                </p:nvSpPr>
                <p:spPr>
                  <a:xfrm>
                    <a:off x="378618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3" name="组合 121"/>
                <p:cNvGrpSpPr/>
                <p:nvPr/>
              </p:nvGrpSpPr>
              <p:grpSpPr>
                <a:xfrm>
                  <a:off x="1500166" y="1643050"/>
                  <a:ext cx="285752" cy="142876"/>
                  <a:chOff x="1643042" y="1643050"/>
                  <a:chExt cx="285752" cy="142876"/>
                </a:xfrm>
              </p:grpSpPr>
              <p:sp>
                <p:nvSpPr>
                  <p:cNvPr id="122" name="椭圆 121"/>
                  <p:cNvSpPr/>
                  <p:nvPr/>
                </p:nvSpPr>
                <p:spPr>
                  <a:xfrm>
                    <a:off x="164304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" name="椭圆 122"/>
                  <p:cNvSpPr/>
                  <p:nvPr/>
                </p:nvSpPr>
                <p:spPr>
                  <a:xfrm>
                    <a:off x="1785918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4" name="矩形 93"/>
                <p:cNvSpPr/>
                <p:nvPr/>
              </p:nvSpPr>
              <p:spPr>
                <a:xfrm>
                  <a:off x="1357290" y="1643050"/>
                  <a:ext cx="2714644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5" name="组合 111"/>
                <p:cNvGrpSpPr/>
                <p:nvPr/>
              </p:nvGrpSpPr>
              <p:grpSpPr>
                <a:xfrm>
                  <a:off x="1428728" y="1352550"/>
                  <a:ext cx="2628922" cy="366713"/>
                  <a:chOff x="1428728" y="1352550"/>
                  <a:chExt cx="2628922" cy="366713"/>
                </a:xfrm>
              </p:grpSpPr>
              <p:sp>
                <p:nvSpPr>
                  <p:cNvPr id="96" name="任意多边形 95"/>
                  <p:cNvSpPr/>
                  <p:nvPr/>
                </p:nvSpPr>
                <p:spPr>
                  <a:xfrm>
                    <a:off x="1428728" y="1643049"/>
                    <a:ext cx="2428892" cy="45719"/>
                  </a:xfrm>
                  <a:custGeom>
                    <a:avLst/>
                    <a:gdLst>
                      <a:gd name="connsiteX0" fmla="*/ 0 w 1157288"/>
                      <a:gd name="connsiteY0" fmla="*/ 0 h 0"/>
                      <a:gd name="connsiteX1" fmla="*/ 1157288 w 1157288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57288">
                        <a:moveTo>
                          <a:pt x="0" y="0"/>
                        </a:moveTo>
                        <a:lnTo>
                          <a:pt x="1157288" y="0"/>
                        </a:lnTo>
                      </a:path>
                    </a:pathLst>
                  </a:cu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7" name="任意多边形 96"/>
                  <p:cNvSpPr/>
                  <p:nvPr/>
                </p:nvSpPr>
                <p:spPr>
                  <a:xfrm>
                    <a:off x="1643042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" name="任意多边形 97"/>
                  <p:cNvSpPr/>
                  <p:nvPr/>
                </p:nvSpPr>
                <p:spPr>
                  <a:xfrm flipV="1">
                    <a:off x="1433513" y="1568768"/>
                    <a:ext cx="2566983" cy="74281"/>
                  </a:xfrm>
                  <a:custGeom>
                    <a:avLst/>
                    <a:gdLst>
                      <a:gd name="connsiteX0" fmla="*/ 0 w 1843087"/>
                      <a:gd name="connsiteY0" fmla="*/ 0 h 0"/>
                      <a:gd name="connsiteX1" fmla="*/ 1843087 w 18430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43087">
                        <a:moveTo>
                          <a:pt x="0" y="0"/>
                        </a:moveTo>
                        <a:lnTo>
                          <a:pt x="1843087" y="0"/>
                        </a:lnTo>
                      </a:path>
                    </a:pathLst>
                  </a:custGeom>
                  <a:ln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9" name="任意多边形 98"/>
                  <p:cNvSpPr/>
                  <p:nvPr/>
                </p:nvSpPr>
                <p:spPr>
                  <a:xfrm>
                    <a:off x="2300288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" name="任意多边形 99"/>
                  <p:cNvSpPr/>
                  <p:nvPr/>
                </p:nvSpPr>
                <p:spPr>
                  <a:xfrm>
                    <a:off x="3000364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1" name="任意多边形 100"/>
                  <p:cNvSpPr/>
                  <p:nvPr/>
                </p:nvSpPr>
                <p:spPr>
                  <a:xfrm>
                    <a:off x="3657610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2" name="任意多边形 101"/>
                  <p:cNvSpPr/>
                  <p:nvPr/>
                </p:nvSpPr>
                <p:spPr>
                  <a:xfrm>
                    <a:off x="1747838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" name="任意多边形 102"/>
                  <p:cNvSpPr/>
                  <p:nvPr/>
                </p:nvSpPr>
                <p:spPr>
                  <a:xfrm>
                    <a:off x="2405079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4" name="任意多边形 103"/>
                  <p:cNvSpPr/>
                  <p:nvPr/>
                </p:nvSpPr>
                <p:spPr>
                  <a:xfrm>
                    <a:off x="3105151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" name="任意多边形 104"/>
                  <p:cNvSpPr/>
                  <p:nvPr/>
                </p:nvSpPr>
                <p:spPr>
                  <a:xfrm>
                    <a:off x="3762392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6" name="圆角矩形 105"/>
                  <p:cNvSpPr/>
                  <p:nvPr/>
                </p:nvSpPr>
                <p:spPr>
                  <a:xfrm>
                    <a:off x="1857356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" name="圆角矩形 106"/>
                  <p:cNvSpPr/>
                  <p:nvPr/>
                </p:nvSpPr>
                <p:spPr>
                  <a:xfrm>
                    <a:off x="2500298" y="1428736"/>
                    <a:ext cx="500066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" name="圆角矩形 107"/>
                  <p:cNvSpPr/>
                  <p:nvPr/>
                </p:nvSpPr>
                <p:spPr>
                  <a:xfrm>
                    <a:off x="3214678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9" name="圆角矩形 108"/>
                  <p:cNvSpPr/>
                  <p:nvPr/>
                </p:nvSpPr>
                <p:spPr>
                  <a:xfrm>
                    <a:off x="1500166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0" name="圆角矩形 109"/>
                  <p:cNvSpPr/>
                  <p:nvPr/>
                </p:nvSpPr>
                <p:spPr>
                  <a:xfrm>
                    <a:off x="3929058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1" name="任意多边形 110"/>
                  <p:cNvSpPr/>
                  <p:nvPr/>
                </p:nvSpPr>
                <p:spPr>
                  <a:xfrm>
                    <a:off x="1428750" y="1357313"/>
                    <a:ext cx="114300" cy="361950"/>
                  </a:xfrm>
                  <a:custGeom>
                    <a:avLst/>
                    <a:gdLst>
                      <a:gd name="connsiteX0" fmla="*/ 114300 w 114300"/>
                      <a:gd name="connsiteY0" fmla="*/ 0 h 361950"/>
                      <a:gd name="connsiteX1" fmla="*/ 52388 w 114300"/>
                      <a:gd name="connsiteY1" fmla="*/ 28575 h 361950"/>
                      <a:gd name="connsiteX2" fmla="*/ 9525 w 114300"/>
                      <a:gd name="connsiteY2" fmla="*/ 147637 h 361950"/>
                      <a:gd name="connsiteX3" fmla="*/ 0 w 114300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0" h="361950">
                        <a:moveTo>
                          <a:pt x="114300" y="0"/>
                        </a:moveTo>
                        <a:cubicBezTo>
                          <a:pt x="92075" y="1984"/>
                          <a:pt x="69850" y="3969"/>
                          <a:pt x="52388" y="28575"/>
                        </a:cubicBezTo>
                        <a:cubicBezTo>
                          <a:pt x="34926" y="53181"/>
                          <a:pt x="18256" y="92075"/>
                          <a:pt x="9525" y="147637"/>
                        </a:cubicBezTo>
                        <a:cubicBezTo>
                          <a:pt x="794" y="203200"/>
                          <a:pt x="397" y="282575"/>
                          <a:pt x="0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" name="任意多边形 111"/>
                  <p:cNvSpPr/>
                  <p:nvPr/>
                </p:nvSpPr>
                <p:spPr>
                  <a:xfrm>
                    <a:off x="3957638" y="1352550"/>
                    <a:ext cx="100012" cy="361950"/>
                  </a:xfrm>
                  <a:custGeom>
                    <a:avLst/>
                    <a:gdLst>
                      <a:gd name="connsiteX0" fmla="*/ 0 w 100012"/>
                      <a:gd name="connsiteY0" fmla="*/ 0 h 361950"/>
                      <a:gd name="connsiteX1" fmla="*/ 71437 w 100012"/>
                      <a:gd name="connsiteY1" fmla="*/ 33338 h 361950"/>
                      <a:gd name="connsiteX2" fmla="*/ 95250 w 100012"/>
                      <a:gd name="connsiteY2" fmla="*/ 109538 h 361950"/>
                      <a:gd name="connsiteX3" fmla="*/ 100012 w 100012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2" h="361950">
                        <a:moveTo>
                          <a:pt x="0" y="0"/>
                        </a:moveTo>
                        <a:cubicBezTo>
                          <a:pt x="27781" y="7541"/>
                          <a:pt x="55562" y="15082"/>
                          <a:pt x="71437" y="33338"/>
                        </a:cubicBezTo>
                        <a:cubicBezTo>
                          <a:pt x="87312" y="51594"/>
                          <a:pt x="90488" y="54769"/>
                          <a:pt x="95250" y="109538"/>
                        </a:cubicBezTo>
                        <a:cubicBezTo>
                          <a:pt x="100012" y="164307"/>
                          <a:pt x="100012" y="263128"/>
                          <a:pt x="100012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3" name="任意多边形 112"/>
                  <p:cNvSpPr/>
                  <p:nvPr/>
                </p:nvSpPr>
                <p:spPr>
                  <a:xfrm>
                    <a:off x="1543050" y="1357313"/>
                    <a:ext cx="2424113" cy="0"/>
                  </a:xfrm>
                  <a:custGeom>
                    <a:avLst/>
                    <a:gdLst>
                      <a:gd name="connsiteX0" fmla="*/ 0 w 2424113"/>
                      <a:gd name="connsiteY0" fmla="*/ 0 h 0"/>
                      <a:gd name="connsiteX1" fmla="*/ 2424113 w 2424113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424113">
                        <a:moveTo>
                          <a:pt x="0" y="0"/>
                        </a:moveTo>
                        <a:lnTo>
                          <a:pt x="2424113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4" name="任意多边形 113"/>
                  <p:cNvSpPr/>
                  <p:nvPr/>
                </p:nvSpPr>
                <p:spPr>
                  <a:xfrm>
                    <a:off x="1428750" y="1709738"/>
                    <a:ext cx="2628900" cy="4762"/>
                  </a:xfrm>
                  <a:custGeom>
                    <a:avLst/>
                    <a:gdLst>
                      <a:gd name="connsiteX0" fmla="*/ 0 w 2628900"/>
                      <a:gd name="connsiteY0" fmla="*/ 4762 h 4762"/>
                      <a:gd name="connsiteX1" fmla="*/ 2628900 w 2628900"/>
                      <a:gd name="connsiteY1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628900" h="4762">
                        <a:moveTo>
                          <a:pt x="0" y="4762"/>
                        </a:moveTo>
                        <a:lnTo>
                          <a:pt x="262890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5" name="任意多边形 114"/>
                  <p:cNvSpPr/>
                  <p:nvPr/>
                </p:nvSpPr>
                <p:spPr>
                  <a:xfrm>
                    <a:off x="1614488" y="1352550"/>
                    <a:ext cx="0" cy="361950"/>
                  </a:xfrm>
                  <a:custGeom>
                    <a:avLst/>
                    <a:gdLst>
                      <a:gd name="connsiteX0" fmla="*/ 0 w 0"/>
                      <a:gd name="connsiteY0" fmla="*/ 0 h 361950"/>
                      <a:gd name="connsiteX1" fmla="*/ 0 w 0"/>
                      <a:gd name="connsiteY1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61950">
                        <a:moveTo>
                          <a:pt x="0" y="0"/>
                        </a:moveTo>
                        <a:lnTo>
                          <a:pt x="0" y="36195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6" name="任意多边形 115"/>
                  <p:cNvSpPr/>
                  <p:nvPr/>
                </p:nvSpPr>
                <p:spPr>
                  <a:xfrm>
                    <a:off x="3881438" y="1357313"/>
                    <a:ext cx="0" cy="347662"/>
                  </a:xfrm>
                  <a:custGeom>
                    <a:avLst/>
                    <a:gdLst>
                      <a:gd name="connsiteX0" fmla="*/ 0 w 0"/>
                      <a:gd name="connsiteY0" fmla="*/ 0 h 347662"/>
                      <a:gd name="connsiteX1" fmla="*/ 0 w 0"/>
                      <a:gd name="connsiteY1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47662">
                        <a:moveTo>
                          <a:pt x="0" y="0"/>
                        </a:moveTo>
                        <a:lnTo>
                          <a:pt x="0" y="347662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7" name="任意多边形 116"/>
                  <p:cNvSpPr/>
                  <p:nvPr/>
                </p:nvSpPr>
                <p:spPr>
                  <a:xfrm>
                    <a:off x="1433513" y="1652588"/>
                    <a:ext cx="180975" cy="0"/>
                  </a:xfrm>
                  <a:custGeom>
                    <a:avLst/>
                    <a:gdLst>
                      <a:gd name="connsiteX0" fmla="*/ 0 w 180975"/>
                      <a:gd name="connsiteY0" fmla="*/ 0 h 0"/>
                      <a:gd name="connsiteX1" fmla="*/ 180975 w 180975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0975">
                        <a:moveTo>
                          <a:pt x="0" y="0"/>
                        </a:moveTo>
                        <a:lnTo>
                          <a:pt x="180975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8" name="任意多边形 117"/>
                  <p:cNvSpPr/>
                  <p:nvPr/>
                </p:nvSpPr>
                <p:spPr>
                  <a:xfrm>
                    <a:off x="1843088" y="1652588"/>
                    <a:ext cx="452437" cy="0"/>
                  </a:xfrm>
                  <a:custGeom>
                    <a:avLst/>
                    <a:gdLst>
                      <a:gd name="connsiteX0" fmla="*/ 0 w 452437"/>
                      <a:gd name="connsiteY0" fmla="*/ 0 h 0"/>
                      <a:gd name="connsiteX1" fmla="*/ 452437 w 4524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52437">
                        <a:moveTo>
                          <a:pt x="0" y="0"/>
                        </a:moveTo>
                        <a:lnTo>
                          <a:pt x="4524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9" name="任意多边形 118"/>
                  <p:cNvSpPr/>
                  <p:nvPr/>
                </p:nvSpPr>
                <p:spPr>
                  <a:xfrm>
                    <a:off x="2500313" y="1652588"/>
                    <a:ext cx="490537" cy="0"/>
                  </a:xfrm>
                  <a:custGeom>
                    <a:avLst/>
                    <a:gdLst>
                      <a:gd name="connsiteX0" fmla="*/ 0 w 490537"/>
                      <a:gd name="connsiteY0" fmla="*/ 0 h 0"/>
                      <a:gd name="connsiteX1" fmla="*/ 490537 w 4905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90537">
                        <a:moveTo>
                          <a:pt x="0" y="0"/>
                        </a:moveTo>
                        <a:lnTo>
                          <a:pt x="4905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0" name="任意多边形 119"/>
                  <p:cNvSpPr/>
                  <p:nvPr/>
                </p:nvSpPr>
                <p:spPr>
                  <a:xfrm>
                    <a:off x="3195638" y="1652588"/>
                    <a:ext cx="461962" cy="0"/>
                  </a:xfrm>
                  <a:custGeom>
                    <a:avLst/>
                    <a:gdLst>
                      <a:gd name="connsiteX0" fmla="*/ 0 w 461962"/>
                      <a:gd name="connsiteY0" fmla="*/ 0 h 0"/>
                      <a:gd name="connsiteX1" fmla="*/ 461962 w 461962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61962">
                        <a:moveTo>
                          <a:pt x="0" y="0"/>
                        </a:moveTo>
                        <a:lnTo>
                          <a:pt x="461962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1" name="任意多边形 120"/>
                  <p:cNvSpPr/>
                  <p:nvPr/>
                </p:nvSpPr>
                <p:spPr>
                  <a:xfrm>
                    <a:off x="3881438" y="1652588"/>
                    <a:ext cx="171450" cy="0"/>
                  </a:xfrm>
                  <a:custGeom>
                    <a:avLst/>
                    <a:gdLst>
                      <a:gd name="connsiteX0" fmla="*/ 0 w 171450"/>
                      <a:gd name="connsiteY0" fmla="*/ 0 h 0"/>
                      <a:gd name="connsiteX1" fmla="*/ 171450 w 171450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71450">
                        <a:moveTo>
                          <a:pt x="0" y="0"/>
                        </a:moveTo>
                        <a:lnTo>
                          <a:pt x="17145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sp>
          <p:nvSpPr>
            <p:cNvPr id="127" name="矩形 126"/>
            <p:cNvSpPr/>
            <p:nvPr/>
          </p:nvSpPr>
          <p:spPr>
            <a:xfrm>
              <a:off x="1905764" y="2671756"/>
              <a:ext cx="407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A</a:t>
              </a:r>
              <a:endParaRPr lang="zh-CN" altLang="en-US" sz="2400" dirty="0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5620540" y="2671756"/>
              <a:ext cx="3898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B</a:t>
              </a:r>
              <a:endParaRPr lang="zh-CN" altLang="en-US" sz="2400" dirty="0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9049564" y="2671756"/>
              <a:ext cx="407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C</a:t>
              </a:r>
              <a:endParaRPr lang="zh-CN" altLang="en-US" sz="2400" dirty="0"/>
            </a:p>
          </p:txBody>
        </p:sp>
      </p:grpSp>
      <p:sp>
        <p:nvSpPr>
          <p:cNvPr id="131" name="右箭头 130"/>
          <p:cNvSpPr/>
          <p:nvPr/>
        </p:nvSpPr>
        <p:spPr>
          <a:xfrm>
            <a:off x="8335184" y="5672152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8692374" y="5600714"/>
            <a:ext cx="14670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303EB"/>
                </a:solidFill>
              </a:rPr>
              <a:t>闭塞技术</a:t>
            </a:r>
            <a:endParaRPr lang="zh-CN" altLang="en-US" b="1" dirty="0">
              <a:solidFill>
                <a:srgbClr val="0303E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31" grpId="0" animBg="1"/>
      <p:bldP spid="1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478134" y="1100120"/>
            <a:ext cx="11112669" cy="5360681"/>
            <a:chOff x="214282" y="1928826"/>
            <a:chExt cx="8515309" cy="4295780"/>
          </a:xfrm>
        </p:grpSpPr>
        <p:pic>
          <p:nvPicPr>
            <p:cNvPr id="289794" name="Picture 2" descr="d:\360浏览器\360\360se\360se6\User Data\temp\10013119006e2b2ec0a29456e2.jpg"/>
            <p:cNvPicPr>
              <a:picLocks noChangeAspect="1" noChangeArrowheads="1"/>
            </p:cNvPicPr>
            <p:nvPr/>
          </p:nvPicPr>
          <p:blipFill>
            <a:blip r:embed="rId2"/>
            <a:srcRect b="79866"/>
            <a:stretch>
              <a:fillRect/>
            </a:stretch>
          </p:blipFill>
          <p:spPr bwMode="auto">
            <a:xfrm>
              <a:off x="214282" y="1928826"/>
              <a:ext cx="8515309" cy="1285860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9006e2b2ec0a29456e2.jpg"/>
            <p:cNvPicPr>
              <a:picLocks noChangeAspect="1" noChangeArrowheads="1"/>
            </p:cNvPicPr>
            <p:nvPr/>
          </p:nvPicPr>
          <p:blipFill>
            <a:blip r:embed="rId2"/>
            <a:srcRect t="50187" b="2684"/>
            <a:stretch>
              <a:fillRect/>
            </a:stretch>
          </p:blipFill>
          <p:spPr bwMode="auto">
            <a:xfrm>
              <a:off x="214282" y="3214686"/>
              <a:ext cx="8515309" cy="3009920"/>
            </a:xfrm>
            <a:prstGeom prst="rect">
              <a:avLst/>
            </a:prstGeom>
            <a:noFill/>
          </p:spPr>
        </p:pic>
      </p:grpSp>
      <p:sp>
        <p:nvSpPr>
          <p:cNvPr id="7" name="矩形 6"/>
          <p:cNvSpPr/>
          <p:nvPr/>
        </p:nvSpPr>
        <p:spPr>
          <a:xfrm>
            <a:off x="477004" y="1171558"/>
            <a:ext cx="11287204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906292" y="1171558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第六步：接车方开放进站信号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9168" y="1814500"/>
            <a:ext cx="57150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2400" b="1" dirty="0" smtClean="0"/>
              <a:t>小弟站开放进站信号，铃声停止</a:t>
            </a:r>
            <a:endParaRPr lang="en-US" altLang="zh-CN" sz="2400" b="1" dirty="0" smtClean="0"/>
          </a:p>
          <a:p>
            <a:pPr>
              <a:spcAft>
                <a:spcPts val="1200"/>
              </a:spcAft>
            </a:pPr>
            <a:r>
              <a:rPr lang="zh-CN" altLang="en-US" sz="2400" b="1" dirty="0" smtClean="0"/>
              <a:t>列车幺道接车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pic>
        <p:nvPicPr>
          <p:cNvPr id="288770" name="Picture 2" descr="d:\360浏览器\360\360se\360se6\User Data\temp\1001311902f6b7a435d0a41200.jpg"/>
          <p:cNvPicPr>
            <a:picLocks noChangeAspect="1" noChangeArrowheads="1"/>
          </p:cNvPicPr>
          <p:nvPr/>
        </p:nvPicPr>
        <p:blipFill>
          <a:blip r:embed="rId2"/>
          <a:srcRect b="2343"/>
          <a:stretch>
            <a:fillRect/>
          </a:stretch>
        </p:blipFill>
        <p:spPr bwMode="auto">
          <a:xfrm>
            <a:off x="1051944" y="1171558"/>
            <a:ext cx="10041647" cy="5422125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691318" y="1242996"/>
            <a:ext cx="11287204" cy="2786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763020" y="1885938"/>
            <a:ext cx="1428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zh-CN" altLang="en-US" sz="2800" b="1" dirty="0" smtClean="0"/>
              <a:t>呼</a:t>
            </a:r>
            <a:r>
              <a:rPr lang="zh-CN" altLang="en-US" sz="2400" b="1" dirty="0" smtClean="0"/>
              <a:t>呼</a:t>
            </a:r>
            <a:r>
              <a:rPr lang="zh-CN" altLang="en-US" sz="2000" b="1" dirty="0" smtClean="0"/>
              <a:t>呼</a:t>
            </a:r>
            <a:endParaRPr lang="zh-CN" alt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835118" y="1814500"/>
            <a:ext cx="1428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zh-CN" altLang="en-US" sz="2800" b="1" dirty="0" smtClean="0"/>
              <a:t>呼</a:t>
            </a:r>
            <a:r>
              <a:rPr lang="zh-CN" altLang="en-US" sz="2400" b="1" dirty="0" smtClean="0"/>
              <a:t>呼</a:t>
            </a:r>
            <a:r>
              <a:rPr lang="zh-CN" altLang="en-US" sz="2000" b="1" dirty="0" smtClean="0"/>
              <a:t>呼</a:t>
            </a:r>
            <a:endParaRPr lang="zh-CN" alt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91978" y="1385872"/>
            <a:ext cx="6429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200" b="1" dirty="0" smtClean="0"/>
              <a:t>列车运行中</a:t>
            </a:r>
            <a:endParaRPr lang="zh-CN" altLang="en-US" sz="3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314302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286862" y="1171558"/>
            <a:ext cx="11476218" cy="5112931"/>
            <a:chOff x="214282" y="2222324"/>
            <a:chExt cx="8572560" cy="4056426"/>
          </a:xfrm>
        </p:grpSpPr>
        <p:pic>
          <p:nvPicPr>
            <p:cNvPr id="287746" name="Picture 2" descr="d:\360浏览器\360\360se\360se6\User Data\temp\1001311903327bf2cfc4924928.jpg"/>
            <p:cNvPicPr>
              <a:picLocks noChangeAspect="1" noChangeArrowheads="1"/>
            </p:cNvPicPr>
            <p:nvPr/>
          </p:nvPicPr>
          <p:blipFill>
            <a:blip r:embed="rId2"/>
            <a:srcRect b="84565"/>
            <a:stretch>
              <a:fillRect/>
            </a:stretch>
          </p:blipFill>
          <p:spPr bwMode="auto">
            <a:xfrm>
              <a:off x="214282" y="2222324"/>
              <a:ext cx="8572560" cy="992362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903327bf2cfc4924928.jpg"/>
            <p:cNvPicPr>
              <a:picLocks noChangeAspect="1" noChangeArrowheads="1"/>
            </p:cNvPicPr>
            <p:nvPr/>
          </p:nvPicPr>
          <p:blipFill>
            <a:blip r:embed="rId2"/>
            <a:srcRect t="50000" b="2343"/>
            <a:stretch>
              <a:fillRect/>
            </a:stretch>
          </p:blipFill>
          <p:spPr bwMode="auto">
            <a:xfrm>
              <a:off x="214282" y="3214686"/>
              <a:ext cx="8572560" cy="3064064"/>
            </a:xfrm>
            <a:prstGeom prst="rect">
              <a:avLst/>
            </a:prstGeom>
            <a:noFill/>
          </p:spPr>
        </p:pic>
      </p:grpSp>
      <p:sp>
        <p:nvSpPr>
          <p:cNvPr id="7" name="矩形 6"/>
          <p:cNvSpPr/>
          <p:nvPr/>
        </p:nvSpPr>
        <p:spPr>
          <a:xfrm>
            <a:off x="262690" y="1242996"/>
            <a:ext cx="11644394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049168" y="1314434"/>
            <a:ext cx="5715040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小弟站列车进入接车轨道区段，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进站信号机自动关闭，铃声响起。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9880" y="242864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573769" y="1100120"/>
            <a:ext cx="11017077" cy="5950785"/>
            <a:chOff x="428596" y="1142984"/>
            <a:chExt cx="8229589" cy="5000660"/>
          </a:xfrm>
        </p:grpSpPr>
        <p:pic>
          <p:nvPicPr>
            <p:cNvPr id="286722" name="Picture 2" descr="d:\360浏览器\360\360se\360se6\User Data\temp\10013119052a72ec556bfbfe59.jpg"/>
            <p:cNvPicPr>
              <a:picLocks noChangeAspect="1" noChangeArrowheads="1"/>
            </p:cNvPicPr>
            <p:nvPr/>
          </p:nvPicPr>
          <p:blipFill>
            <a:blip r:embed="rId2"/>
            <a:srcRect t="15046" b="3934"/>
            <a:stretch>
              <a:fillRect/>
            </a:stretch>
          </p:blipFill>
          <p:spPr bwMode="auto">
            <a:xfrm>
              <a:off x="428596" y="1142984"/>
              <a:ext cx="8229589" cy="5000660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9052a72ec556bfbfe59.jpg"/>
            <p:cNvPicPr>
              <a:picLocks noChangeAspect="1" noChangeArrowheads="1"/>
            </p:cNvPicPr>
            <p:nvPr/>
          </p:nvPicPr>
          <p:blipFill>
            <a:blip r:embed="rId2"/>
            <a:srcRect l="46875" b="65277"/>
            <a:stretch>
              <a:fillRect/>
            </a:stretch>
          </p:blipFill>
          <p:spPr bwMode="auto">
            <a:xfrm>
              <a:off x="4286248" y="1142984"/>
              <a:ext cx="4371937" cy="2143140"/>
            </a:xfrm>
            <a:prstGeom prst="rect">
              <a:avLst/>
            </a:prstGeom>
            <a:noFill/>
          </p:spPr>
        </p:pic>
      </p:grpSp>
      <p:sp>
        <p:nvSpPr>
          <p:cNvPr id="10" name="矩形 9"/>
          <p:cNvSpPr/>
          <p:nvPr/>
        </p:nvSpPr>
        <p:spPr>
          <a:xfrm>
            <a:off x="405566" y="1171558"/>
            <a:ext cx="11287204" cy="2857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19880" y="3171822"/>
            <a:ext cx="53578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 smtClean="0"/>
              <a:t>大哥站下行发车灯关闭，铃声响起。</a:t>
            </a:r>
            <a:endParaRPr lang="zh-CN" alt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77268" y="1242996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第七步：接车方确认列车已经整列到达，拉出闭塞按钮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7730" y="2171690"/>
            <a:ext cx="535785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 smtClean="0"/>
              <a:t>小弟站确认列车已经整列到达，拉出闭塞按钮，下行接车灯关闭，铃声通知。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1318" y="242864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1147579" y="1314434"/>
            <a:ext cx="9710064" cy="4997571"/>
            <a:chOff x="857224" y="2214554"/>
            <a:chExt cx="7253270" cy="4154069"/>
          </a:xfrm>
        </p:grpSpPr>
        <p:pic>
          <p:nvPicPr>
            <p:cNvPr id="295938" name="Picture 2" descr="d:\360浏览器\360\360se\360se6\User Data\temp\100131190718a5efddeb41640e.jpg"/>
            <p:cNvPicPr>
              <a:picLocks noChangeAspect="1" noChangeArrowheads="1"/>
            </p:cNvPicPr>
            <p:nvPr/>
          </p:nvPicPr>
          <p:blipFill>
            <a:blip r:embed="rId2"/>
            <a:srcRect t="23638"/>
            <a:stretch>
              <a:fillRect/>
            </a:stretch>
          </p:blipFill>
          <p:spPr bwMode="auto">
            <a:xfrm>
              <a:off x="857224" y="2214554"/>
              <a:ext cx="7253270" cy="4154069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90718a5efddeb41640e.jpg"/>
            <p:cNvPicPr>
              <a:picLocks noChangeAspect="1" noChangeArrowheads="1"/>
            </p:cNvPicPr>
            <p:nvPr/>
          </p:nvPicPr>
          <p:blipFill>
            <a:blip r:embed="rId2"/>
            <a:srcRect b="75049"/>
            <a:stretch>
              <a:fillRect/>
            </a:stretch>
          </p:blipFill>
          <p:spPr bwMode="auto">
            <a:xfrm>
              <a:off x="857224" y="2285992"/>
              <a:ext cx="7253270" cy="1357322"/>
            </a:xfrm>
            <a:prstGeom prst="rect">
              <a:avLst/>
            </a:prstGeom>
            <a:noFill/>
          </p:spPr>
        </p:pic>
      </p:grpSp>
      <p:sp>
        <p:nvSpPr>
          <p:cNvPr id="9" name="矩形 8"/>
          <p:cNvSpPr/>
          <p:nvPr/>
        </p:nvSpPr>
        <p:spPr>
          <a:xfrm>
            <a:off x="1048508" y="1457310"/>
            <a:ext cx="9929882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19946" y="1457310"/>
            <a:ext cx="72152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303EB"/>
                </a:solidFill>
              </a:rPr>
              <a:t>第八步：发车方拉出闭塞按钮解除闭塞</a:t>
            </a:r>
            <a:endParaRPr lang="zh-CN" altLang="en-US" sz="2800" b="1" dirty="0">
              <a:solidFill>
                <a:srgbClr val="0303EB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1384" y="2600318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</a:rPr>
              <a:t>拉出闭塞按钮，铃声停止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9880" y="242864"/>
            <a:ext cx="11017092" cy="67510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电话闭塞（情境演练）</a:t>
            </a:r>
            <a:endParaRPr lang="zh-CN" altLang="en-US" dirty="0"/>
          </a:p>
        </p:txBody>
      </p:sp>
      <p:grpSp>
        <p:nvGrpSpPr>
          <p:cNvPr id="4" name="组合 5"/>
          <p:cNvGrpSpPr/>
          <p:nvPr/>
        </p:nvGrpSpPr>
        <p:grpSpPr>
          <a:xfrm>
            <a:off x="478133" y="1028682"/>
            <a:ext cx="11189312" cy="6172243"/>
            <a:chOff x="357158" y="1071546"/>
            <a:chExt cx="8358246" cy="5214974"/>
          </a:xfrm>
        </p:grpSpPr>
        <p:pic>
          <p:nvPicPr>
            <p:cNvPr id="294914" name="Picture 2" descr="d:\360浏览器\360\360se\360se6\User Data\temp\1001311907d3cd409d9c2c3ad8.jpg"/>
            <p:cNvPicPr>
              <a:picLocks noChangeAspect="1" noChangeArrowheads="1"/>
            </p:cNvPicPr>
            <p:nvPr/>
          </p:nvPicPr>
          <p:blipFill>
            <a:blip r:embed="rId2"/>
            <a:srcRect t="13521" b="2990"/>
            <a:stretch>
              <a:fillRect/>
            </a:stretch>
          </p:blipFill>
          <p:spPr bwMode="auto">
            <a:xfrm>
              <a:off x="357158" y="1500174"/>
              <a:ext cx="8358246" cy="4786346"/>
            </a:xfrm>
            <a:prstGeom prst="rect">
              <a:avLst/>
            </a:prstGeom>
            <a:noFill/>
          </p:spPr>
        </p:pic>
        <p:pic>
          <p:nvPicPr>
            <p:cNvPr id="5" name="Picture 2" descr="d:\360浏览器\360\360se\360se6\User Data\temp\1001311907d3cd409d9c2c3ad8.jpg"/>
            <p:cNvPicPr>
              <a:picLocks noChangeAspect="1" noChangeArrowheads="1"/>
            </p:cNvPicPr>
            <p:nvPr/>
          </p:nvPicPr>
          <p:blipFill>
            <a:blip r:embed="rId2"/>
            <a:srcRect b="86293"/>
            <a:stretch>
              <a:fillRect/>
            </a:stretch>
          </p:blipFill>
          <p:spPr bwMode="auto">
            <a:xfrm>
              <a:off x="357158" y="1071546"/>
              <a:ext cx="8358246" cy="785818"/>
            </a:xfrm>
            <a:prstGeom prst="rect">
              <a:avLst/>
            </a:prstGeom>
            <a:noFill/>
          </p:spPr>
        </p:pic>
      </p:grpSp>
      <p:sp>
        <p:nvSpPr>
          <p:cNvPr id="11" name="矩形 10"/>
          <p:cNvSpPr/>
          <p:nvPr/>
        </p:nvSpPr>
        <p:spPr>
          <a:xfrm>
            <a:off x="405566" y="1171558"/>
            <a:ext cx="11430080" cy="2786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549102" y="1100120"/>
            <a:ext cx="607223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2400" b="1" dirty="0" smtClean="0">
                <a:solidFill>
                  <a:srgbClr val="0303EB"/>
                </a:solidFill>
              </a:rPr>
              <a:t>第九步：</a:t>
            </a:r>
            <a:endParaRPr lang="en-US" altLang="zh-CN" sz="2400" b="1" dirty="0" smtClean="0">
              <a:solidFill>
                <a:srgbClr val="0303EB"/>
              </a:solidFill>
            </a:endParaRPr>
          </a:p>
          <a:p>
            <a:pPr>
              <a:spcAft>
                <a:spcPts val="1200"/>
              </a:spcAft>
            </a:pPr>
            <a:r>
              <a:rPr lang="zh-CN" altLang="en-US" sz="2400" b="1" dirty="0" smtClean="0">
                <a:solidFill>
                  <a:srgbClr val="0303EB"/>
                </a:solidFill>
              </a:rPr>
              <a:t>接车方电话通知发车方列车到达时刻</a:t>
            </a:r>
            <a:endParaRPr lang="zh-CN" altLang="en-US" sz="2400" b="1" dirty="0">
              <a:solidFill>
                <a:srgbClr val="0303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92044" y="2457442"/>
            <a:ext cx="5500726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 smtClean="0"/>
              <a:t>“大哥：</a:t>
            </a:r>
            <a:r>
              <a:rPr lang="en-US" altLang="zh-CN" sz="2000" b="1" dirty="0" smtClean="0"/>
              <a:t>00011</a:t>
            </a:r>
            <a:r>
              <a:rPr lang="zh-CN" altLang="en-US" sz="2000" b="1" dirty="0" smtClean="0"/>
              <a:t>次列车已从本站开除，本次列车为六动两拖旅客列车于北京时间</a:t>
            </a:r>
            <a:r>
              <a:rPr lang="en-US" altLang="zh-CN" sz="2000" b="1" dirty="0" smtClean="0"/>
              <a:t>10</a:t>
            </a:r>
            <a:r>
              <a:rPr lang="zh-CN" altLang="en-US" sz="2000" b="1" dirty="0" smtClean="0"/>
              <a:t>时</a:t>
            </a:r>
            <a:r>
              <a:rPr lang="en-US" altLang="zh-CN" sz="2000" b="1" dirty="0" smtClean="0"/>
              <a:t>48</a:t>
            </a:r>
            <a:r>
              <a:rPr lang="zh-CN" altLang="en-US" sz="2000" b="1" dirty="0" smtClean="0"/>
              <a:t>分</a:t>
            </a:r>
            <a:r>
              <a:rPr lang="en-US" altLang="zh-CN" sz="2000" b="1" dirty="0" smtClean="0"/>
              <a:t>25</a:t>
            </a:r>
            <a:r>
              <a:rPr lang="zh-CN" altLang="en-US" sz="2000" b="1" dirty="0" smtClean="0"/>
              <a:t>秒全部到达小弟站。”</a:t>
            </a:r>
            <a:endParaRPr lang="zh-CN" alt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5566" y="2457442"/>
            <a:ext cx="5500726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 smtClean="0"/>
              <a:t>“小弟：</a:t>
            </a:r>
            <a:r>
              <a:rPr lang="en-US" altLang="zh-CN" sz="2000" b="1" dirty="0" smtClean="0"/>
              <a:t>00011</a:t>
            </a:r>
            <a:r>
              <a:rPr lang="zh-CN" altLang="en-US" sz="2000" b="1" dirty="0" smtClean="0"/>
              <a:t>次列车已从本站开除，本次列车为六动两拖旅客列车于北京时间</a:t>
            </a:r>
            <a:r>
              <a:rPr lang="en-US" altLang="zh-CN" sz="2000" b="1" dirty="0" smtClean="0"/>
              <a:t>10</a:t>
            </a:r>
            <a:r>
              <a:rPr lang="zh-CN" altLang="en-US" sz="2000" b="1" dirty="0" smtClean="0"/>
              <a:t>时</a:t>
            </a:r>
            <a:r>
              <a:rPr lang="en-US" altLang="zh-CN" sz="2000" b="1" dirty="0" smtClean="0"/>
              <a:t>48</a:t>
            </a:r>
            <a:r>
              <a:rPr lang="zh-CN" altLang="en-US" sz="2000" b="1" dirty="0" smtClean="0"/>
              <a:t>分</a:t>
            </a:r>
            <a:r>
              <a:rPr lang="en-US" altLang="zh-CN" sz="2000" b="1" dirty="0" smtClean="0"/>
              <a:t>25</a:t>
            </a:r>
            <a:r>
              <a:rPr lang="zh-CN" altLang="en-US" sz="2000" b="1" dirty="0" smtClean="0"/>
              <a:t>秒全部到达小弟站，大哥明白。”</a:t>
            </a:r>
            <a:endParaRPr lang="zh-CN" alt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矩形 89"/>
          <p:cNvSpPr/>
          <p:nvPr/>
        </p:nvSpPr>
        <p:spPr>
          <a:xfrm>
            <a:off x="1" y="4235006"/>
            <a:ext cx="12241213" cy="23897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168282" y="4541394"/>
            <a:ext cx="7870457" cy="90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ctr"/>
            <a:r>
              <a:rPr lang="en-US" altLang="zh-CN" sz="4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  <p:grpSp>
        <p:nvGrpSpPr>
          <p:cNvPr id="3" name="组合 24"/>
          <p:cNvGrpSpPr/>
          <p:nvPr/>
        </p:nvGrpSpPr>
        <p:grpSpPr>
          <a:xfrm>
            <a:off x="3873347" y="5390563"/>
            <a:ext cx="4484395" cy="87267"/>
            <a:chOff x="2768751" y="4109175"/>
            <a:chExt cx="3349775" cy="62334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799918" y="4140342"/>
              <a:ext cx="32874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2768751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056192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867430" y="5509056"/>
            <a:ext cx="2463951" cy="3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dist"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  <p:grpSp>
        <p:nvGrpSpPr>
          <p:cNvPr id="4" name="组合 33"/>
          <p:cNvGrpSpPr/>
          <p:nvPr/>
        </p:nvGrpSpPr>
        <p:grpSpPr>
          <a:xfrm>
            <a:off x="4918690" y="5996003"/>
            <a:ext cx="440396" cy="460557"/>
            <a:chOff x="3543574" y="4265651"/>
            <a:chExt cx="414516" cy="414516"/>
          </a:xfrm>
        </p:grpSpPr>
        <p:sp>
          <p:nvSpPr>
            <p:cNvPr id="35" name="椭圆 34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" name="组合 35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组合 38"/>
          <p:cNvGrpSpPr/>
          <p:nvPr/>
        </p:nvGrpSpPr>
        <p:grpSpPr>
          <a:xfrm>
            <a:off x="5565616" y="5996003"/>
            <a:ext cx="440396" cy="460557"/>
            <a:chOff x="4102125" y="4265651"/>
            <a:chExt cx="414516" cy="414516"/>
          </a:xfrm>
        </p:grpSpPr>
        <p:sp>
          <p:nvSpPr>
            <p:cNvPr id="40" name="椭圆 39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40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42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组合 47"/>
          <p:cNvGrpSpPr/>
          <p:nvPr/>
        </p:nvGrpSpPr>
        <p:grpSpPr>
          <a:xfrm>
            <a:off x="6890813" y="5996003"/>
            <a:ext cx="440396" cy="460557"/>
            <a:chOff x="5181486" y="4265651"/>
            <a:chExt cx="414516" cy="414516"/>
          </a:xfrm>
        </p:grpSpPr>
        <p:sp>
          <p:nvSpPr>
            <p:cNvPr id="49" name="椭圆 48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51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59"/>
          <p:cNvGrpSpPr/>
          <p:nvPr/>
        </p:nvGrpSpPr>
        <p:grpSpPr>
          <a:xfrm>
            <a:off x="6226669" y="5996003"/>
            <a:ext cx="440396" cy="460557"/>
            <a:chOff x="4626437" y="4265651"/>
            <a:chExt cx="414516" cy="414516"/>
          </a:xfrm>
        </p:grpSpPr>
        <p:sp>
          <p:nvSpPr>
            <p:cNvPr id="61" name="椭圆 60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61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63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048772" y="2386004"/>
            <a:ext cx="6051338" cy="802721"/>
          </a:xfrm>
          <a:prstGeom prst="rect">
            <a:avLst/>
          </a:prstGeom>
          <a:noFill/>
        </p:spPr>
        <p:txBody>
          <a:bodyPr wrap="square" lIns="124398" tIns="62199" rIns="124398" bIns="62199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敬  请  批  评  指  正</a:t>
            </a:r>
            <a:endParaRPr lang="en-US" altLang="zh-CN" sz="4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634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29"/>
          <p:cNvGrpSpPr/>
          <p:nvPr/>
        </p:nvGrpSpPr>
        <p:grpSpPr>
          <a:xfrm>
            <a:off x="977070" y="1814500"/>
            <a:ext cx="10287072" cy="1500198"/>
            <a:chOff x="1191384" y="2671756"/>
            <a:chExt cx="10287072" cy="1500198"/>
          </a:xfrm>
        </p:grpSpPr>
        <p:sp>
          <p:nvSpPr>
            <p:cNvPr id="7" name="右箭头 6"/>
            <p:cNvSpPr/>
            <p:nvPr/>
          </p:nvSpPr>
          <p:spPr>
            <a:xfrm>
              <a:off x="3906028" y="3600450"/>
              <a:ext cx="642942" cy="500066"/>
            </a:xfrm>
            <a:prstGeom prst="rightArrow">
              <a:avLst/>
            </a:prstGeom>
            <a:solidFill>
              <a:srgbClr val="FF9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右箭头 7"/>
            <p:cNvSpPr/>
            <p:nvPr/>
          </p:nvSpPr>
          <p:spPr>
            <a:xfrm>
              <a:off x="7620804" y="3600450"/>
              <a:ext cx="642942" cy="500066"/>
            </a:xfrm>
            <a:prstGeom prst="rightArrow">
              <a:avLst/>
            </a:prstGeom>
            <a:solidFill>
              <a:srgbClr val="FF9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右箭头 8"/>
            <p:cNvSpPr/>
            <p:nvPr/>
          </p:nvSpPr>
          <p:spPr>
            <a:xfrm>
              <a:off x="10835514" y="3671888"/>
              <a:ext cx="642942" cy="500066"/>
            </a:xfrm>
            <a:prstGeom prst="rightArrow">
              <a:avLst/>
            </a:prstGeom>
            <a:solidFill>
              <a:srgbClr val="FF9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V="1">
              <a:off x="1191384" y="3386136"/>
              <a:ext cx="10283868" cy="45719"/>
            </a:xfrm>
            <a:custGeom>
              <a:avLst/>
              <a:gdLst>
                <a:gd name="connsiteX0" fmla="*/ 0 w 8605380"/>
                <a:gd name="connsiteY0" fmla="*/ 0 h 0"/>
                <a:gd name="connsiteX1" fmla="*/ 8605380 w 86053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5380">
                  <a:moveTo>
                    <a:pt x="0" y="0"/>
                  </a:moveTo>
                  <a:lnTo>
                    <a:pt x="8605380" y="0"/>
                  </a:lnTo>
                </a:path>
              </a:pathLst>
            </a:custGeom>
            <a:ln w="57150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0"/>
            <p:cNvGrpSpPr/>
            <p:nvPr/>
          </p:nvGrpSpPr>
          <p:grpSpPr>
            <a:xfrm>
              <a:off x="1834326" y="3028946"/>
              <a:ext cx="1143008" cy="357190"/>
              <a:chOff x="3906028" y="5314962"/>
              <a:chExt cx="1143008" cy="35719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977466" y="5314962"/>
                <a:ext cx="1071570" cy="285752"/>
              </a:xfrm>
              <a:prstGeom prst="rect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" name="组合 11"/>
              <p:cNvGrpSpPr/>
              <p:nvPr/>
            </p:nvGrpSpPr>
            <p:grpSpPr>
              <a:xfrm>
                <a:off x="3906030" y="5314965"/>
                <a:ext cx="1143012" cy="357191"/>
                <a:chOff x="1357290" y="1352550"/>
                <a:chExt cx="2714644" cy="433376"/>
              </a:xfrm>
            </p:grpSpPr>
            <p:grpSp>
              <p:nvGrpSpPr>
                <p:cNvPr id="13" name="组合 120"/>
                <p:cNvGrpSpPr/>
                <p:nvPr/>
              </p:nvGrpSpPr>
              <p:grpSpPr>
                <a:xfrm>
                  <a:off x="3714744" y="1643050"/>
                  <a:ext cx="285752" cy="142876"/>
                  <a:chOff x="3643306" y="1643050"/>
                  <a:chExt cx="285752" cy="142876"/>
                </a:xfrm>
              </p:grpSpPr>
              <p:sp>
                <p:nvSpPr>
                  <p:cNvPr id="46" name="椭圆 45"/>
                  <p:cNvSpPr/>
                  <p:nvPr/>
                </p:nvSpPr>
                <p:spPr>
                  <a:xfrm>
                    <a:off x="3643306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" name="椭圆 46"/>
                  <p:cNvSpPr/>
                  <p:nvPr/>
                </p:nvSpPr>
                <p:spPr>
                  <a:xfrm>
                    <a:off x="378618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121"/>
                <p:cNvGrpSpPr/>
                <p:nvPr/>
              </p:nvGrpSpPr>
              <p:grpSpPr>
                <a:xfrm>
                  <a:off x="1500166" y="1643050"/>
                  <a:ext cx="285752" cy="142876"/>
                  <a:chOff x="1643042" y="1643050"/>
                  <a:chExt cx="285752" cy="142876"/>
                </a:xfrm>
              </p:grpSpPr>
              <p:sp>
                <p:nvSpPr>
                  <p:cNvPr id="44" name="椭圆 43"/>
                  <p:cNvSpPr/>
                  <p:nvPr/>
                </p:nvSpPr>
                <p:spPr>
                  <a:xfrm>
                    <a:off x="164304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5" name="椭圆 44"/>
                  <p:cNvSpPr/>
                  <p:nvPr/>
                </p:nvSpPr>
                <p:spPr>
                  <a:xfrm>
                    <a:off x="1785918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6" name="矩形 15"/>
                <p:cNvSpPr/>
                <p:nvPr/>
              </p:nvSpPr>
              <p:spPr>
                <a:xfrm>
                  <a:off x="1357290" y="1643050"/>
                  <a:ext cx="2714644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5" name="组合 111"/>
                <p:cNvGrpSpPr/>
                <p:nvPr/>
              </p:nvGrpSpPr>
              <p:grpSpPr>
                <a:xfrm>
                  <a:off x="1428728" y="1352550"/>
                  <a:ext cx="2628922" cy="366713"/>
                  <a:chOff x="1428728" y="1352550"/>
                  <a:chExt cx="2628922" cy="366713"/>
                </a:xfrm>
              </p:grpSpPr>
              <p:sp>
                <p:nvSpPr>
                  <p:cNvPr id="18" name="任意多边形 17"/>
                  <p:cNvSpPr/>
                  <p:nvPr/>
                </p:nvSpPr>
                <p:spPr>
                  <a:xfrm>
                    <a:off x="1428728" y="1643049"/>
                    <a:ext cx="2428892" cy="45719"/>
                  </a:xfrm>
                  <a:custGeom>
                    <a:avLst/>
                    <a:gdLst>
                      <a:gd name="connsiteX0" fmla="*/ 0 w 1157288"/>
                      <a:gd name="connsiteY0" fmla="*/ 0 h 0"/>
                      <a:gd name="connsiteX1" fmla="*/ 1157288 w 1157288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57288">
                        <a:moveTo>
                          <a:pt x="0" y="0"/>
                        </a:moveTo>
                        <a:lnTo>
                          <a:pt x="1157288" y="0"/>
                        </a:lnTo>
                      </a:path>
                    </a:pathLst>
                  </a:cu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" name="任意多边形 18"/>
                  <p:cNvSpPr/>
                  <p:nvPr/>
                </p:nvSpPr>
                <p:spPr>
                  <a:xfrm>
                    <a:off x="1643042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任意多边形 19"/>
                  <p:cNvSpPr/>
                  <p:nvPr/>
                </p:nvSpPr>
                <p:spPr>
                  <a:xfrm flipV="1">
                    <a:off x="1433513" y="1568768"/>
                    <a:ext cx="2566983" cy="74281"/>
                  </a:xfrm>
                  <a:custGeom>
                    <a:avLst/>
                    <a:gdLst>
                      <a:gd name="connsiteX0" fmla="*/ 0 w 1843087"/>
                      <a:gd name="connsiteY0" fmla="*/ 0 h 0"/>
                      <a:gd name="connsiteX1" fmla="*/ 1843087 w 18430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43087">
                        <a:moveTo>
                          <a:pt x="0" y="0"/>
                        </a:moveTo>
                        <a:lnTo>
                          <a:pt x="1843087" y="0"/>
                        </a:lnTo>
                      </a:path>
                    </a:pathLst>
                  </a:custGeom>
                  <a:ln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任意多边形 20"/>
                  <p:cNvSpPr/>
                  <p:nvPr/>
                </p:nvSpPr>
                <p:spPr>
                  <a:xfrm>
                    <a:off x="2300288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" name="任意多边形 21"/>
                  <p:cNvSpPr/>
                  <p:nvPr/>
                </p:nvSpPr>
                <p:spPr>
                  <a:xfrm>
                    <a:off x="3000364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" name="任意多边形 22"/>
                  <p:cNvSpPr/>
                  <p:nvPr/>
                </p:nvSpPr>
                <p:spPr>
                  <a:xfrm>
                    <a:off x="3657610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任意多边形 23"/>
                  <p:cNvSpPr/>
                  <p:nvPr/>
                </p:nvSpPr>
                <p:spPr>
                  <a:xfrm>
                    <a:off x="1747838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5" name="任意多边形 24"/>
                  <p:cNvSpPr/>
                  <p:nvPr/>
                </p:nvSpPr>
                <p:spPr>
                  <a:xfrm>
                    <a:off x="2405079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" name="任意多边形 25"/>
                  <p:cNvSpPr/>
                  <p:nvPr/>
                </p:nvSpPr>
                <p:spPr>
                  <a:xfrm>
                    <a:off x="3105151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任意多边形 26"/>
                  <p:cNvSpPr/>
                  <p:nvPr/>
                </p:nvSpPr>
                <p:spPr>
                  <a:xfrm>
                    <a:off x="3762392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圆角矩形 27"/>
                  <p:cNvSpPr/>
                  <p:nvPr/>
                </p:nvSpPr>
                <p:spPr>
                  <a:xfrm>
                    <a:off x="1857356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9" name="圆角矩形 28"/>
                  <p:cNvSpPr/>
                  <p:nvPr/>
                </p:nvSpPr>
                <p:spPr>
                  <a:xfrm>
                    <a:off x="2500298" y="1428736"/>
                    <a:ext cx="500066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0" name="圆角矩形 29"/>
                  <p:cNvSpPr/>
                  <p:nvPr/>
                </p:nvSpPr>
                <p:spPr>
                  <a:xfrm>
                    <a:off x="3214678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1" name="圆角矩形 30"/>
                  <p:cNvSpPr/>
                  <p:nvPr/>
                </p:nvSpPr>
                <p:spPr>
                  <a:xfrm>
                    <a:off x="1500166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圆角矩形 31"/>
                  <p:cNvSpPr/>
                  <p:nvPr/>
                </p:nvSpPr>
                <p:spPr>
                  <a:xfrm>
                    <a:off x="3929058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" name="任意多边形 32"/>
                  <p:cNvSpPr/>
                  <p:nvPr/>
                </p:nvSpPr>
                <p:spPr>
                  <a:xfrm>
                    <a:off x="1428750" y="1357313"/>
                    <a:ext cx="114300" cy="361950"/>
                  </a:xfrm>
                  <a:custGeom>
                    <a:avLst/>
                    <a:gdLst>
                      <a:gd name="connsiteX0" fmla="*/ 114300 w 114300"/>
                      <a:gd name="connsiteY0" fmla="*/ 0 h 361950"/>
                      <a:gd name="connsiteX1" fmla="*/ 52388 w 114300"/>
                      <a:gd name="connsiteY1" fmla="*/ 28575 h 361950"/>
                      <a:gd name="connsiteX2" fmla="*/ 9525 w 114300"/>
                      <a:gd name="connsiteY2" fmla="*/ 147637 h 361950"/>
                      <a:gd name="connsiteX3" fmla="*/ 0 w 114300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0" h="361950">
                        <a:moveTo>
                          <a:pt x="114300" y="0"/>
                        </a:moveTo>
                        <a:cubicBezTo>
                          <a:pt x="92075" y="1984"/>
                          <a:pt x="69850" y="3969"/>
                          <a:pt x="52388" y="28575"/>
                        </a:cubicBezTo>
                        <a:cubicBezTo>
                          <a:pt x="34926" y="53181"/>
                          <a:pt x="18256" y="92075"/>
                          <a:pt x="9525" y="147637"/>
                        </a:cubicBezTo>
                        <a:cubicBezTo>
                          <a:pt x="794" y="203200"/>
                          <a:pt x="397" y="282575"/>
                          <a:pt x="0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任意多边形 33"/>
                  <p:cNvSpPr/>
                  <p:nvPr/>
                </p:nvSpPr>
                <p:spPr>
                  <a:xfrm>
                    <a:off x="3957638" y="1352550"/>
                    <a:ext cx="100012" cy="361950"/>
                  </a:xfrm>
                  <a:custGeom>
                    <a:avLst/>
                    <a:gdLst>
                      <a:gd name="connsiteX0" fmla="*/ 0 w 100012"/>
                      <a:gd name="connsiteY0" fmla="*/ 0 h 361950"/>
                      <a:gd name="connsiteX1" fmla="*/ 71437 w 100012"/>
                      <a:gd name="connsiteY1" fmla="*/ 33338 h 361950"/>
                      <a:gd name="connsiteX2" fmla="*/ 95250 w 100012"/>
                      <a:gd name="connsiteY2" fmla="*/ 109538 h 361950"/>
                      <a:gd name="connsiteX3" fmla="*/ 100012 w 100012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2" h="361950">
                        <a:moveTo>
                          <a:pt x="0" y="0"/>
                        </a:moveTo>
                        <a:cubicBezTo>
                          <a:pt x="27781" y="7541"/>
                          <a:pt x="55562" y="15082"/>
                          <a:pt x="71437" y="33338"/>
                        </a:cubicBezTo>
                        <a:cubicBezTo>
                          <a:pt x="87312" y="51594"/>
                          <a:pt x="90488" y="54769"/>
                          <a:pt x="95250" y="109538"/>
                        </a:cubicBezTo>
                        <a:cubicBezTo>
                          <a:pt x="100012" y="164307"/>
                          <a:pt x="100012" y="263128"/>
                          <a:pt x="100012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任意多边形 34"/>
                  <p:cNvSpPr/>
                  <p:nvPr/>
                </p:nvSpPr>
                <p:spPr>
                  <a:xfrm>
                    <a:off x="1543050" y="1357313"/>
                    <a:ext cx="2424113" cy="0"/>
                  </a:xfrm>
                  <a:custGeom>
                    <a:avLst/>
                    <a:gdLst>
                      <a:gd name="connsiteX0" fmla="*/ 0 w 2424113"/>
                      <a:gd name="connsiteY0" fmla="*/ 0 h 0"/>
                      <a:gd name="connsiteX1" fmla="*/ 2424113 w 2424113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424113">
                        <a:moveTo>
                          <a:pt x="0" y="0"/>
                        </a:moveTo>
                        <a:lnTo>
                          <a:pt x="2424113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 35"/>
                  <p:cNvSpPr/>
                  <p:nvPr/>
                </p:nvSpPr>
                <p:spPr>
                  <a:xfrm>
                    <a:off x="1428750" y="1709738"/>
                    <a:ext cx="2628900" cy="4762"/>
                  </a:xfrm>
                  <a:custGeom>
                    <a:avLst/>
                    <a:gdLst>
                      <a:gd name="connsiteX0" fmla="*/ 0 w 2628900"/>
                      <a:gd name="connsiteY0" fmla="*/ 4762 h 4762"/>
                      <a:gd name="connsiteX1" fmla="*/ 2628900 w 2628900"/>
                      <a:gd name="connsiteY1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628900" h="4762">
                        <a:moveTo>
                          <a:pt x="0" y="4762"/>
                        </a:moveTo>
                        <a:lnTo>
                          <a:pt x="262890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" name="任意多边形 36"/>
                  <p:cNvSpPr/>
                  <p:nvPr/>
                </p:nvSpPr>
                <p:spPr>
                  <a:xfrm>
                    <a:off x="1614488" y="1352550"/>
                    <a:ext cx="0" cy="361950"/>
                  </a:xfrm>
                  <a:custGeom>
                    <a:avLst/>
                    <a:gdLst>
                      <a:gd name="connsiteX0" fmla="*/ 0 w 0"/>
                      <a:gd name="connsiteY0" fmla="*/ 0 h 361950"/>
                      <a:gd name="connsiteX1" fmla="*/ 0 w 0"/>
                      <a:gd name="connsiteY1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61950">
                        <a:moveTo>
                          <a:pt x="0" y="0"/>
                        </a:moveTo>
                        <a:lnTo>
                          <a:pt x="0" y="36195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任意多边形 37"/>
                  <p:cNvSpPr/>
                  <p:nvPr/>
                </p:nvSpPr>
                <p:spPr>
                  <a:xfrm>
                    <a:off x="3881438" y="1357313"/>
                    <a:ext cx="0" cy="347662"/>
                  </a:xfrm>
                  <a:custGeom>
                    <a:avLst/>
                    <a:gdLst>
                      <a:gd name="connsiteX0" fmla="*/ 0 w 0"/>
                      <a:gd name="connsiteY0" fmla="*/ 0 h 347662"/>
                      <a:gd name="connsiteX1" fmla="*/ 0 w 0"/>
                      <a:gd name="connsiteY1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47662">
                        <a:moveTo>
                          <a:pt x="0" y="0"/>
                        </a:moveTo>
                        <a:lnTo>
                          <a:pt x="0" y="347662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9" name="任意多边形 38"/>
                  <p:cNvSpPr/>
                  <p:nvPr/>
                </p:nvSpPr>
                <p:spPr>
                  <a:xfrm>
                    <a:off x="1433513" y="1652588"/>
                    <a:ext cx="180975" cy="0"/>
                  </a:xfrm>
                  <a:custGeom>
                    <a:avLst/>
                    <a:gdLst>
                      <a:gd name="connsiteX0" fmla="*/ 0 w 180975"/>
                      <a:gd name="connsiteY0" fmla="*/ 0 h 0"/>
                      <a:gd name="connsiteX1" fmla="*/ 180975 w 180975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0975">
                        <a:moveTo>
                          <a:pt x="0" y="0"/>
                        </a:moveTo>
                        <a:lnTo>
                          <a:pt x="180975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0" name="任意多边形 39"/>
                  <p:cNvSpPr/>
                  <p:nvPr/>
                </p:nvSpPr>
                <p:spPr>
                  <a:xfrm>
                    <a:off x="1843088" y="1652588"/>
                    <a:ext cx="452437" cy="0"/>
                  </a:xfrm>
                  <a:custGeom>
                    <a:avLst/>
                    <a:gdLst>
                      <a:gd name="connsiteX0" fmla="*/ 0 w 452437"/>
                      <a:gd name="connsiteY0" fmla="*/ 0 h 0"/>
                      <a:gd name="connsiteX1" fmla="*/ 452437 w 4524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52437">
                        <a:moveTo>
                          <a:pt x="0" y="0"/>
                        </a:moveTo>
                        <a:lnTo>
                          <a:pt x="4524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1" name="任意多边形 40"/>
                  <p:cNvSpPr/>
                  <p:nvPr/>
                </p:nvSpPr>
                <p:spPr>
                  <a:xfrm>
                    <a:off x="2500313" y="1652588"/>
                    <a:ext cx="490537" cy="0"/>
                  </a:xfrm>
                  <a:custGeom>
                    <a:avLst/>
                    <a:gdLst>
                      <a:gd name="connsiteX0" fmla="*/ 0 w 490537"/>
                      <a:gd name="connsiteY0" fmla="*/ 0 h 0"/>
                      <a:gd name="connsiteX1" fmla="*/ 490537 w 4905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90537">
                        <a:moveTo>
                          <a:pt x="0" y="0"/>
                        </a:moveTo>
                        <a:lnTo>
                          <a:pt x="4905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任意多边形 41"/>
                  <p:cNvSpPr/>
                  <p:nvPr/>
                </p:nvSpPr>
                <p:spPr>
                  <a:xfrm>
                    <a:off x="3195638" y="1652588"/>
                    <a:ext cx="461962" cy="0"/>
                  </a:xfrm>
                  <a:custGeom>
                    <a:avLst/>
                    <a:gdLst>
                      <a:gd name="connsiteX0" fmla="*/ 0 w 461962"/>
                      <a:gd name="connsiteY0" fmla="*/ 0 h 0"/>
                      <a:gd name="connsiteX1" fmla="*/ 461962 w 461962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61962">
                        <a:moveTo>
                          <a:pt x="0" y="0"/>
                        </a:moveTo>
                        <a:lnTo>
                          <a:pt x="461962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3" name="任意多边形 42"/>
                  <p:cNvSpPr/>
                  <p:nvPr/>
                </p:nvSpPr>
                <p:spPr>
                  <a:xfrm>
                    <a:off x="3881438" y="1652588"/>
                    <a:ext cx="171450" cy="0"/>
                  </a:xfrm>
                  <a:custGeom>
                    <a:avLst/>
                    <a:gdLst>
                      <a:gd name="connsiteX0" fmla="*/ 0 w 171450"/>
                      <a:gd name="connsiteY0" fmla="*/ 0 h 0"/>
                      <a:gd name="connsiteX1" fmla="*/ 171450 w 171450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71450">
                        <a:moveTo>
                          <a:pt x="0" y="0"/>
                        </a:moveTo>
                        <a:lnTo>
                          <a:pt x="17145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sp>
          <p:nvSpPr>
            <p:cNvPr id="48" name="矩形 47"/>
            <p:cNvSpPr/>
            <p:nvPr/>
          </p:nvSpPr>
          <p:spPr>
            <a:xfrm>
              <a:off x="1620012" y="3600450"/>
              <a:ext cx="1571636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n-ea"/>
                </a:rPr>
                <a:t>车站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+mn-ea"/>
                </a:rPr>
                <a:t>1</a:t>
              </a:r>
              <a:endParaRPr lang="zh-CN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477664" y="3600450"/>
              <a:ext cx="1571636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n-ea"/>
                </a:rPr>
                <a:t>车站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+mn-ea"/>
                </a:rPr>
                <a:t>2</a:t>
              </a:r>
              <a:endParaRPr lang="zh-CN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906688" y="3600450"/>
              <a:ext cx="1571636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+mn-ea"/>
                </a:rPr>
                <a:t>车站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+mn-ea"/>
                </a:rPr>
                <a:t>3</a:t>
              </a:r>
              <a:endParaRPr lang="zh-CN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grpSp>
          <p:nvGrpSpPr>
            <p:cNvPr id="17" name="组合 87"/>
            <p:cNvGrpSpPr/>
            <p:nvPr/>
          </p:nvGrpSpPr>
          <p:grpSpPr>
            <a:xfrm>
              <a:off x="5620540" y="3028946"/>
              <a:ext cx="1143012" cy="357191"/>
              <a:chOff x="5620540" y="3028946"/>
              <a:chExt cx="1143012" cy="357191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5691978" y="3028946"/>
                <a:ext cx="1071570" cy="28575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1" name="组合 11"/>
              <p:cNvGrpSpPr/>
              <p:nvPr/>
            </p:nvGrpSpPr>
            <p:grpSpPr>
              <a:xfrm>
                <a:off x="5620540" y="3028946"/>
                <a:ext cx="1143012" cy="357191"/>
                <a:chOff x="1357290" y="1352550"/>
                <a:chExt cx="2714644" cy="433376"/>
              </a:xfrm>
            </p:grpSpPr>
            <p:grpSp>
              <p:nvGrpSpPr>
                <p:cNvPr id="53" name="组合 120"/>
                <p:cNvGrpSpPr/>
                <p:nvPr/>
              </p:nvGrpSpPr>
              <p:grpSpPr>
                <a:xfrm>
                  <a:off x="3714744" y="1643050"/>
                  <a:ext cx="285752" cy="142876"/>
                  <a:chOff x="3643306" y="1643050"/>
                  <a:chExt cx="285752" cy="142876"/>
                </a:xfrm>
              </p:grpSpPr>
              <p:sp>
                <p:nvSpPr>
                  <p:cNvPr id="86" name="椭圆 85"/>
                  <p:cNvSpPr/>
                  <p:nvPr/>
                </p:nvSpPr>
                <p:spPr>
                  <a:xfrm>
                    <a:off x="3643306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7" name="椭圆 86"/>
                  <p:cNvSpPr/>
                  <p:nvPr/>
                </p:nvSpPr>
                <p:spPr>
                  <a:xfrm>
                    <a:off x="378618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4" name="组合 121"/>
                <p:cNvGrpSpPr/>
                <p:nvPr/>
              </p:nvGrpSpPr>
              <p:grpSpPr>
                <a:xfrm>
                  <a:off x="1500166" y="1643050"/>
                  <a:ext cx="285752" cy="142876"/>
                  <a:chOff x="1643042" y="1643050"/>
                  <a:chExt cx="285752" cy="142876"/>
                </a:xfrm>
              </p:grpSpPr>
              <p:sp>
                <p:nvSpPr>
                  <p:cNvPr id="84" name="椭圆 83"/>
                  <p:cNvSpPr/>
                  <p:nvPr/>
                </p:nvSpPr>
                <p:spPr>
                  <a:xfrm>
                    <a:off x="164304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5" name="椭圆 84"/>
                  <p:cNvSpPr/>
                  <p:nvPr/>
                </p:nvSpPr>
                <p:spPr>
                  <a:xfrm>
                    <a:off x="1785918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6" name="矩形 55"/>
                <p:cNvSpPr/>
                <p:nvPr/>
              </p:nvSpPr>
              <p:spPr>
                <a:xfrm>
                  <a:off x="1357290" y="1643050"/>
                  <a:ext cx="2714644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5" name="组合 111"/>
                <p:cNvGrpSpPr/>
                <p:nvPr/>
              </p:nvGrpSpPr>
              <p:grpSpPr>
                <a:xfrm>
                  <a:off x="1428728" y="1352550"/>
                  <a:ext cx="2628922" cy="366713"/>
                  <a:chOff x="1428728" y="1352550"/>
                  <a:chExt cx="2628922" cy="366713"/>
                </a:xfrm>
              </p:grpSpPr>
              <p:sp>
                <p:nvSpPr>
                  <p:cNvPr id="58" name="任意多边形 57"/>
                  <p:cNvSpPr/>
                  <p:nvPr/>
                </p:nvSpPr>
                <p:spPr>
                  <a:xfrm>
                    <a:off x="1428728" y="1643049"/>
                    <a:ext cx="2428892" cy="45719"/>
                  </a:xfrm>
                  <a:custGeom>
                    <a:avLst/>
                    <a:gdLst>
                      <a:gd name="connsiteX0" fmla="*/ 0 w 1157288"/>
                      <a:gd name="connsiteY0" fmla="*/ 0 h 0"/>
                      <a:gd name="connsiteX1" fmla="*/ 1157288 w 1157288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57288">
                        <a:moveTo>
                          <a:pt x="0" y="0"/>
                        </a:moveTo>
                        <a:lnTo>
                          <a:pt x="1157288" y="0"/>
                        </a:lnTo>
                      </a:path>
                    </a:pathLst>
                  </a:cu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任意多边形 58"/>
                  <p:cNvSpPr/>
                  <p:nvPr/>
                </p:nvSpPr>
                <p:spPr>
                  <a:xfrm>
                    <a:off x="1643042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0" name="任意多边形 59"/>
                  <p:cNvSpPr/>
                  <p:nvPr/>
                </p:nvSpPr>
                <p:spPr>
                  <a:xfrm flipV="1">
                    <a:off x="1433513" y="1568768"/>
                    <a:ext cx="2566983" cy="74281"/>
                  </a:xfrm>
                  <a:custGeom>
                    <a:avLst/>
                    <a:gdLst>
                      <a:gd name="connsiteX0" fmla="*/ 0 w 1843087"/>
                      <a:gd name="connsiteY0" fmla="*/ 0 h 0"/>
                      <a:gd name="connsiteX1" fmla="*/ 1843087 w 18430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43087">
                        <a:moveTo>
                          <a:pt x="0" y="0"/>
                        </a:moveTo>
                        <a:lnTo>
                          <a:pt x="1843087" y="0"/>
                        </a:lnTo>
                      </a:path>
                    </a:pathLst>
                  </a:custGeom>
                  <a:ln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" name="任意多边形 60"/>
                  <p:cNvSpPr/>
                  <p:nvPr/>
                </p:nvSpPr>
                <p:spPr>
                  <a:xfrm>
                    <a:off x="2300288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" name="任意多边形 61"/>
                  <p:cNvSpPr/>
                  <p:nvPr/>
                </p:nvSpPr>
                <p:spPr>
                  <a:xfrm>
                    <a:off x="3000364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" name="任意多边形 62"/>
                  <p:cNvSpPr/>
                  <p:nvPr/>
                </p:nvSpPr>
                <p:spPr>
                  <a:xfrm>
                    <a:off x="3657610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" name="任意多边形 63"/>
                  <p:cNvSpPr/>
                  <p:nvPr/>
                </p:nvSpPr>
                <p:spPr>
                  <a:xfrm>
                    <a:off x="1747838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任意多边形 64"/>
                  <p:cNvSpPr/>
                  <p:nvPr/>
                </p:nvSpPr>
                <p:spPr>
                  <a:xfrm>
                    <a:off x="2405079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" name="任意多边形 65"/>
                  <p:cNvSpPr/>
                  <p:nvPr/>
                </p:nvSpPr>
                <p:spPr>
                  <a:xfrm>
                    <a:off x="3105151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任意多边形 66"/>
                  <p:cNvSpPr/>
                  <p:nvPr/>
                </p:nvSpPr>
                <p:spPr>
                  <a:xfrm>
                    <a:off x="3762392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圆角矩形 67"/>
                  <p:cNvSpPr/>
                  <p:nvPr/>
                </p:nvSpPr>
                <p:spPr>
                  <a:xfrm>
                    <a:off x="1857356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" name="圆角矩形 68"/>
                  <p:cNvSpPr/>
                  <p:nvPr/>
                </p:nvSpPr>
                <p:spPr>
                  <a:xfrm>
                    <a:off x="2500298" y="1428736"/>
                    <a:ext cx="500066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圆角矩形 69"/>
                  <p:cNvSpPr/>
                  <p:nvPr/>
                </p:nvSpPr>
                <p:spPr>
                  <a:xfrm>
                    <a:off x="3214678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1" name="圆角矩形 70"/>
                  <p:cNvSpPr/>
                  <p:nvPr/>
                </p:nvSpPr>
                <p:spPr>
                  <a:xfrm>
                    <a:off x="1500166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圆角矩形 71"/>
                  <p:cNvSpPr/>
                  <p:nvPr/>
                </p:nvSpPr>
                <p:spPr>
                  <a:xfrm>
                    <a:off x="3929058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3" name="任意多边形 72"/>
                  <p:cNvSpPr/>
                  <p:nvPr/>
                </p:nvSpPr>
                <p:spPr>
                  <a:xfrm>
                    <a:off x="1428750" y="1357313"/>
                    <a:ext cx="114300" cy="361950"/>
                  </a:xfrm>
                  <a:custGeom>
                    <a:avLst/>
                    <a:gdLst>
                      <a:gd name="connsiteX0" fmla="*/ 114300 w 114300"/>
                      <a:gd name="connsiteY0" fmla="*/ 0 h 361950"/>
                      <a:gd name="connsiteX1" fmla="*/ 52388 w 114300"/>
                      <a:gd name="connsiteY1" fmla="*/ 28575 h 361950"/>
                      <a:gd name="connsiteX2" fmla="*/ 9525 w 114300"/>
                      <a:gd name="connsiteY2" fmla="*/ 147637 h 361950"/>
                      <a:gd name="connsiteX3" fmla="*/ 0 w 114300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0" h="361950">
                        <a:moveTo>
                          <a:pt x="114300" y="0"/>
                        </a:moveTo>
                        <a:cubicBezTo>
                          <a:pt x="92075" y="1984"/>
                          <a:pt x="69850" y="3969"/>
                          <a:pt x="52388" y="28575"/>
                        </a:cubicBezTo>
                        <a:cubicBezTo>
                          <a:pt x="34926" y="53181"/>
                          <a:pt x="18256" y="92075"/>
                          <a:pt x="9525" y="147637"/>
                        </a:cubicBezTo>
                        <a:cubicBezTo>
                          <a:pt x="794" y="203200"/>
                          <a:pt x="397" y="282575"/>
                          <a:pt x="0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4" name="任意多边形 73"/>
                  <p:cNvSpPr/>
                  <p:nvPr/>
                </p:nvSpPr>
                <p:spPr>
                  <a:xfrm>
                    <a:off x="3957638" y="1352550"/>
                    <a:ext cx="100012" cy="361950"/>
                  </a:xfrm>
                  <a:custGeom>
                    <a:avLst/>
                    <a:gdLst>
                      <a:gd name="connsiteX0" fmla="*/ 0 w 100012"/>
                      <a:gd name="connsiteY0" fmla="*/ 0 h 361950"/>
                      <a:gd name="connsiteX1" fmla="*/ 71437 w 100012"/>
                      <a:gd name="connsiteY1" fmla="*/ 33338 h 361950"/>
                      <a:gd name="connsiteX2" fmla="*/ 95250 w 100012"/>
                      <a:gd name="connsiteY2" fmla="*/ 109538 h 361950"/>
                      <a:gd name="connsiteX3" fmla="*/ 100012 w 100012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2" h="361950">
                        <a:moveTo>
                          <a:pt x="0" y="0"/>
                        </a:moveTo>
                        <a:cubicBezTo>
                          <a:pt x="27781" y="7541"/>
                          <a:pt x="55562" y="15082"/>
                          <a:pt x="71437" y="33338"/>
                        </a:cubicBezTo>
                        <a:cubicBezTo>
                          <a:pt x="87312" y="51594"/>
                          <a:pt x="90488" y="54769"/>
                          <a:pt x="95250" y="109538"/>
                        </a:cubicBezTo>
                        <a:cubicBezTo>
                          <a:pt x="100012" y="164307"/>
                          <a:pt x="100012" y="263128"/>
                          <a:pt x="100012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任意多边形 74"/>
                  <p:cNvSpPr/>
                  <p:nvPr/>
                </p:nvSpPr>
                <p:spPr>
                  <a:xfrm>
                    <a:off x="1543050" y="1357313"/>
                    <a:ext cx="2424113" cy="0"/>
                  </a:xfrm>
                  <a:custGeom>
                    <a:avLst/>
                    <a:gdLst>
                      <a:gd name="connsiteX0" fmla="*/ 0 w 2424113"/>
                      <a:gd name="connsiteY0" fmla="*/ 0 h 0"/>
                      <a:gd name="connsiteX1" fmla="*/ 2424113 w 2424113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424113">
                        <a:moveTo>
                          <a:pt x="0" y="0"/>
                        </a:moveTo>
                        <a:lnTo>
                          <a:pt x="2424113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6" name="任意多边形 75"/>
                  <p:cNvSpPr/>
                  <p:nvPr/>
                </p:nvSpPr>
                <p:spPr>
                  <a:xfrm>
                    <a:off x="1428750" y="1709738"/>
                    <a:ext cx="2628900" cy="4762"/>
                  </a:xfrm>
                  <a:custGeom>
                    <a:avLst/>
                    <a:gdLst>
                      <a:gd name="connsiteX0" fmla="*/ 0 w 2628900"/>
                      <a:gd name="connsiteY0" fmla="*/ 4762 h 4762"/>
                      <a:gd name="connsiteX1" fmla="*/ 2628900 w 2628900"/>
                      <a:gd name="connsiteY1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628900" h="4762">
                        <a:moveTo>
                          <a:pt x="0" y="4762"/>
                        </a:moveTo>
                        <a:lnTo>
                          <a:pt x="262890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7" name="任意多边形 76"/>
                  <p:cNvSpPr/>
                  <p:nvPr/>
                </p:nvSpPr>
                <p:spPr>
                  <a:xfrm>
                    <a:off x="1614488" y="1352550"/>
                    <a:ext cx="0" cy="361950"/>
                  </a:xfrm>
                  <a:custGeom>
                    <a:avLst/>
                    <a:gdLst>
                      <a:gd name="connsiteX0" fmla="*/ 0 w 0"/>
                      <a:gd name="connsiteY0" fmla="*/ 0 h 361950"/>
                      <a:gd name="connsiteX1" fmla="*/ 0 w 0"/>
                      <a:gd name="connsiteY1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61950">
                        <a:moveTo>
                          <a:pt x="0" y="0"/>
                        </a:moveTo>
                        <a:lnTo>
                          <a:pt x="0" y="36195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8" name="任意多边形 77"/>
                  <p:cNvSpPr/>
                  <p:nvPr/>
                </p:nvSpPr>
                <p:spPr>
                  <a:xfrm>
                    <a:off x="3881438" y="1357313"/>
                    <a:ext cx="0" cy="347662"/>
                  </a:xfrm>
                  <a:custGeom>
                    <a:avLst/>
                    <a:gdLst>
                      <a:gd name="connsiteX0" fmla="*/ 0 w 0"/>
                      <a:gd name="connsiteY0" fmla="*/ 0 h 347662"/>
                      <a:gd name="connsiteX1" fmla="*/ 0 w 0"/>
                      <a:gd name="connsiteY1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47662">
                        <a:moveTo>
                          <a:pt x="0" y="0"/>
                        </a:moveTo>
                        <a:lnTo>
                          <a:pt x="0" y="347662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9" name="任意多边形 78"/>
                  <p:cNvSpPr/>
                  <p:nvPr/>
                </p:nvSpPr>
                <p:spPr>
                  <a:xfrm>
                    <a:off x="1433513" y="1652588"/>
                    <a:ext cx="180975" cy="0"/>
                  </a:xfrm>
                  <a:custGeom>
                    <a:avLst/>
                    <a:gdLst>
                      <a:gd name="connsiteX0" fmla="*/ 0 w 180975"/>
                      <a:gd name="connsiteY0" fmla="*/ 0 h 0"/>
                      <a:gd name="connsiteX1" fmla="*/ 180975 w 180975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0975">
                        <a:moveTo>
                          <a:pt x="0" y="0"/>
                        </a:moveTo>
                        <a:lnTo>
                          <a:pt x="180975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0" name="任意多边形 79"/>
                  <p:cNvSpPr/>
                  <p:nvPr/>
                </p:nvSpPr>
                <p:spPr>
                  <a:xfrm>
                    <a:off x="1843088" y="1652588"/>
                    <a:ext cx="452437" cy="0"/>
                  </a:xfrm>
                  <a:custGeom>
                    <a:avLst/>
                    <a:gdLst>
                      <a:gd name="connsiteX0" fmla="*/ 0 w 452437"/>
                      <a:gd name="connsiteY0" fmla="*/ 0 h 0"/>
                      <a:gd name="connsiteX1" fmla="*/ 452437 w 4524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52437">
                        <a:moveTo>
                          <a:pt x="0" y="0"/>
                        </a:moveTo>
                        <a:lnTo>
                          <a:pt x="4524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" name="任意多边形 80"/>
                  <p:cNvSpPr/>
                  <p:nvPr/>
                </p:nvSpPr>
                <p:spPr>
                  <a:xfrm>
                    <a:off x="2500313" y="1652588"/>
                    <a:ext cx="490537" cy="0"/>
                  </a:xfrm>
                  <a:custGeom>
                    <a:avLst/>
                    <a:gdLst>
                      <a:gd name="connsiteX0" fmla="*/ 0 w 490537"/>
                      <a:gd name="connsiteY0" fmla="*/ 0 h 0"/>
                      <a:gd name="connsiteX1" fmla="*/ 490537 w 4905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90537">
                        <a:moveTo>
                          <a:pt x="0" y="0"/>
                        </a:moveTo>
                        <a:lnTo>
                          <a:pt x="4905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" name="任意多边形 81"/>
                  <p:cNvSpPr/>
                  <p:nvPr/>
                </p:nvSpPr>
                <p:spPr>
                  <a:xfrm>
                    <a:off x="3195638" y="1652588"/>
                    <a:ext cx="461962" cy="0"/>
                  </a:xfrm>
                  <a:custGeom>
                    <a:avLst/>
                    <a:gdLst>
                      <a:gd name="connsiteX0" fmla="*/ 0 w 461962"/>
                      <a:gd name="connsiteY0" fmla="*/ 0 h 0"/>
                      <a:gd name="connsiteX1" fmla="*/ 461962 w 461962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61962">
                        <a:moveTo>
                          <a:pt x="0" y="0"/>
                        </a:moveTo>
                        <a:lnTo>
                          <a:pt x="461962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" name="任意多边形 82"/>
                  <p:cNvSpPr/>
                  <p:nvPr/>
                </p:nvSpPr>
                <p:spPr>
                  <a:xfrm>
                    <a:off x="3881438" y="1652588"/>
                    <a:ext cx="171450" cy="0"/>
                  </a:xfrm>
                  <a:custGeom>
                    <a:avLst/>
                    <a:gdLst>
                      <a:gd name="connsiteX0" fmla="*/ 0 w 171450"/>
                      <a:gd name="connsiteY0" fmla="*/ 0 h 0"/>
                      <a:gd name="connsiteX1" fmla="*/ 171450 w 171450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71450">
                        <a:moveTo>
                          <a:pt x="0" y="0"/>
                        </a:moveTo>
                        <a:lnTo>
                          <a:pt x="17145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57" name="组合 125"/>
            <p:cNvGrpSpPr/>
            <p:nvPr/>
          </p:nvGrpSpPr>
          <p:grpSpPr>
            <a:xfrm>
              <a:off x="9049564" y="3028946"/>
              <a:ext cx="1143012" cy="357191"/>
              <a:chOff x="9049564" y="3028946"/>
              <a:chExt cx="1143012" cy="357191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121002" y="3028946"/>
                <a:ext cx="1071570" cy="28575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8" name="组合 11"/>
              <p:cNvGrpSpPr/>
              <p:nvPr/>
            </p:nvGrpSpPr>
            <p:grpSpPr>
              <a:xfrm>
                <a:off x="9049564" y="3028946"/>
                <a:ext cx="1143012" cy="357191"/>
                <a:chOff x="1357290" y="1352550"/>
                <a:chExt cx="2714644" cy="433376"/>
              </a:xfrm>
            </p:grpSpPr>
            <p:grpSp>
              <p:nvGrpSpPr>
                <p:cNvPr id="89" name="组合 120"/>
                <p:cNvGrpSpPr/>
                <p:nvPr/>
              </p:nvGrpSpPr>
              <p:grpSpPr>
                <a:xfrm>
                  <a:off x="3714744" y="1643050"/>
                  <a:ext cx="285752" cy="142876"/>
                  <a:chOff x="3643306" y="1643050"/>
                  <a:chExt cx="285752" cy="142876"/>
                </a:xfrm>
              </p:grpSpPr>
              <p:sp>
                <p:nvSpPr>
                  <p:cNvPr id="124" name="椭圆 123"/>
                  <p:cNvSpPr/>
                  <p:nvPr/>
                </p:nvSpPr>
                <p:spPr>
                  <a:xfrm>
                    <a:off x="3643306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5" name="椭圆 124"/>
                  <p:cNvSpPr/>
                  <p:nvPr/>
                </p:nvSpPr>
                <p:spPr>
                  <a:xfrm>
                    <a:off x="378618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1" name="组合 121"/>
                <p:cNvGrpSpPr/>
                <p:nvPr/>
              </p:nvGrpSpPr>
              <p:grpSpPr>
                <a:xfrm>
                  <a:off x="1500166" y="1643050"/>
                  <a:ext cx="285752" cy="142876"/>
                  <a:chOff x="1643042" y="1643050"/>
                  <a:chExt cx="285752" cy="142876"/>
                </a:xfrm>
              </p:grpSpPr>
              <p:sp>
                <p:nvSpPr>
                  <p:cNvPr id="122" name="椭圆 121"/>
                  <p:cNvSpPr/>
                  <p:nvPr/>
                </p:nvSpPr>
                <p:spPr>
                  <a:xfrm>
                    <a:off x="1643042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" name="椭圆 122"/>
                  <p:cNvSpPr/>
                  <p:nvPr/>
                </p:nvSpPr>
                <p:spPr>
                  <a:xfrm>
                    <a:off x="1785918" y="1643050"/>
                    <a:ext cx="142876" cy="1428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4" name="矩形 93"/>
                <p:cNvSpPr/>
                <p:nvPr/>
              </p:nvSpPr>
              <p:spPr>
                <a:xfrm>
                  <a:off x="1357290" y="1643050"/>
                  <a:ext cx="2714644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2" name="组合 111"/>
                <p:cNvGrpSpPr/>
                <p:nvPr/>
              </p:nvGrpSpPr>
              <p:grpSpPr>
                <a:xfrm>
                  <a:off x="1428728" y="1352550"/>
                  <a:ext cx="2628922" cy="366713"/>
                  <a:chOff x="1428728" y="1352550"/>
                  <a:chExt cx="2628922" cy="366713"/>
                </a:xfrm>
              </p:grpSpPr>
              <p:sp>
                <p:nvSpPr>
                  <p:cNvPr id="96" name="任意多边形 95"/>
                  <p:cNvSpPr/>
                  <p:nvPr/>
                </p:nvSpPr>
                <p:spPr>
                  <a:xfrm>
                    <a:off x="1428728" y="1643049"/>
                    <a:ext cx="2428892" cy="45719"/>
                  </a:xfrm>
                  <a:custGeom>
                    <a:avLst/>
                    <a:gdLst>
                      <a:gd name="connsiteX0" fmla="*/ 0 w 1157288"/>
                      <a:gd name="connsiteY0" fmla="*/ 0 h 0"/>
                      <a:gd name="connsiteX1" fmla="*/ 1157288 w 1157288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57288">
                        <a:moveTo>
                          <a:pt x="0" y="0"/>
                        </a:moveTo>
                        <a:lnTo>
                          <a:pt x="1157288" y="0"/>
                        </a:lnTo>
                      </a:path>
                    </a:pathLst>
                  </a:cu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7" name="任意多边形 96"/>
                  <p:cNvSpPr/>
                  <p:nvPr/>
                </p:nvSpPr>
                <p:spPr>
                  <a:xfrm>
                    <a:off x="1643042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" name="任意多边形 97"/>
                  <p:cNvSpPr/>
                  <p:nvPr/>
                </p:nvSpPr>
                <p:spPr>
                  <a:xfrm flipV="1">
                    <a:off x="1433513" y="1568768"/>
                    <a:ext cx="2566983" cy="74281"/>
                  </a:xfrm>
                  <a:custGeom>
                    <a:avLst/>
                    <a:gdLst>
                      <a:gd name="connsiteX0" fmla="*/ 0 w 1843087"/>
                      <a:gd name="connsiteY0" fmla="*/ 0 h 0"/>
                      <a:gd name="connsiteX1" fmla="*/ 1843087 w 184308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43087">
                        <a:moveTo>
                          <a:pt x="0" y="0"/>
                        </a:moveTo>
                        <a:lnTo>
                          <a:pt x="1843087" y="0"/>
                        </a:lnTo>
                      </a:path>
                    </a:pathLst>
                  </a:custGeom>
                  <a:ln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9" name="任意多边形 98"/>
                  <p:cNvSpPr/>
                  <p:nvPr/>
                </p:nvSpPr>
                <p:spPr>
                  <a:xfrm>
                    <a:off x="2300288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" name="任意多边形 99"/>
                  <p:cNvSpPr/>
                  <p:nvPr/>
                </p:nvSpPr>
                <p:spPr>
                  <a:xfrm>
                    <a:off x="3000364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1" name="任意多边形 100"/>
                  <p:cNvSpPr/>
                  <p:nvPr/>
                </p:nvSpPr>
                <p:spPr>
                  <a:xfrm>
                    <a:off x="3657610" y="1428736"/>
                    <a:ext cx="200010" cy="285750"/>
                  </a:xfrm>
                  <a:custGeom>
                    <a:avLst/>
                    <a:gdLst>
                      <a:gd name="connsiteX0" fmla="*/ 100013 w 100013"/>
                      <a:gd name="connsiteY0" fmla="*/ 280987 h 285750"/>
                      <a:gd name="connsiteX1" fmla="*/ 100013 w 100013"/>
                      <a:gd name="connsiteY1" fmla="*/ 0 h 285750"/>
                      <a:gd name="connsiteX2" fmla="*/ 0 w 100013"/>
                      <a:gd name="connsiteY2" fmla="*/ 0 h 285750"/>
                      <a:gd name="connsiteX3" fmla="*/ 0 w 100013"/>
                      <a:gd name="connsiteY3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3" h="285750">
                        <a:moveTo>
                          <a:pt x="100013" y="280987"/>
                        </a:moveTo>
                        <a:lnTo>
                          <a:pt x="100013" y="0"/>
                        </a:lnTo>
                        <a:lnTo>
                          <a:pt x="0" y="0"/>
                        </a:ln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2" name="任意多边形 101"/>
                  <p:cNvSpPr/>
                  <p:nvPr/>
                </p:nvSpPr>
                <p:spPr>
                  <a:xfrm>
                    <a:off x="1747838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" name="任意多边形 102"/>
                  <p:cNvSpPr/>
                  <p:nvPr/>
                </p:nvSpPr>
                <p:spPr>
                  <a:xfrm>
                    <a:off x="2405079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4" name="任意多边形 103"/>
                  <p:cNvSpPr/>
                  <p:nvPr/>
                </p:nvSpPr>
                <p:spPr>
                  <a:xfrm>
                    <a:off x="3105151" y="1428750"/>
                    <a:ext cx="0" cy="285750"/>
                  </a:xfrm>
                  <a:custGeom>
                    <a:avLst/>
                    <a:gdLst>
                      <a:gd name="connsiteX0" fmla="*/ 0 w 0"/>
                      <a:gd name="connsiteY0" fmla="*/ 0 h 285750"/>
                      <a:gd name="connsiteX1" fmla="*/ 0 w 0"/>
                      <a:gd name="connsiteY1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5750">
                        <a:moveTo>
                          <a:pt x="0" y="0"/>
                        </a:moveTo>
                        <a:lnTo>
                          <a:pt x="0" y="28575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" name="任意多边形 104"/>
                  <p:cNvSpPr/>
                  <p:nvPr/>
                </p:nvSpPr>
                <p:spPr>
                  <a:xfrm>
                    <a:off x="3762392" y="1428750"/>
                    <a:ext cx="0" cy="280988"/>
                  </a:xfrm>
                  <a:custGeom>
                    <a:avLst/>
                    <a:gdLst>
                      <a:gd name="connsiteX0" fmla="*/ 0 w 0"/>
                      <a:gd name="connsiteY0" fmla="*/ 0 h 280988"/>
                      <a:gd name="connsiteX1" fmla="*/ 0 w 0"/>
                      <a:gd name="connsiteY1" fmla="*/ 280988 h 28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280988">
                        <a:moveTo>
                          <a:pt x="0" y="0"/>
                        </a:moveTo>
                        <a:lnTo>
                          <a:pt x="0" y="280988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6" name="圆角矩形 105"/>
                  <p:cNvSpPr/>
                  <p:nvPr/>
                </p:nvSpPr>
                <p:spPr>
                  <a:xfrm>
                    <a:off x="1857356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" name="圆角矩形 106"/>
                  <p:cNvSpPr/>
                  <p:nvPr/>
                </p:nvSpPr>
                <p:spPr>
                  <a:xfrm>
                    <a:off x="2500298" y="1428736"/>
                    <a:ext cx="500066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" name="圆角矩形 107"/>
                  <p:cNvSpPr/>
                  <p:nvPr/>
                </p:nvSpPr>
                <p:spPr>
                  <a:xfrm>
                    <a:off x="3214678" y="1428736"/>
                    <a:ext cx="42862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9" name="圆角矩形 108"/>
                  <p:cNvSpPr/>
                  <p:nvPr/>
                </p:nvSpPr>
                <p:spPr>
                  <a:xfrm>
                    <a:off x="1500166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0" name="圆角矩形 109"/>
                  <p:cNvSpPr/>
                  <p:nvPr/>
                </p:nvSpPr>
                <p:spPr>
                  <a:xfrm>
                    <a:off x="3929058" y="1428736"/>
                    <a:ext cx="71438" cy="142876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1" name="任意多边形 110"/>
                  <p:cNvSpPr/>
                  <p:nvPr/>
                </p:nvSpPr>
                <p:spPr>
                  <a:xfrm>
                    <a:off x="1428750" y="1357313"/>
                    <a:ext cx="114300" cy="361950"/>
                  </a:xfrm>
                  <a:custGeom>
                    <a:avLst/>
                    <a:gdLst>
                      <a:gd name="connsiteX0" fmla="*/ 114300 w 114300"/>
                      <a:gd name="connsiteY0" fmla="*/ 0 h 361950"/>
                      <a:gd name="connsiteX1" fmla="*/ 52388 w 114300"/>
                      <a:gd name="connsiteY1" fmla="*/ 28575 h 361950"/>
                      <a:gd name="connsiteX2" fmla="*/ 9525 w 114300"/>
                      <a:gd name="connsiteY2" fmla="*/ 147637 h 361950"/>
                      <a:gd name="connsiteX3" fmla="*/ 0 w 114300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0" h="361950">
                        <a:moveTo>
                          <a:pt x="114300" y="0"/>
                        </a:moveTo>
                        <a:cubicBezTo>
                          <a:pt x="92075" y="1984"/>
                          <a:pt x="69850" y="3969"/>
                          <a:pt x="52388" y="28575"/>
                        </a:cubicBezTo>
                        <a:cubicBezTo>
                          <a:pt x="34926" y="53181"/>
                          <a:pt x="18256" y="92075"/>
                          <a:pt x="9525" y="147637"/>
                        </a:cubicBezTo>
                        <a:cubicBezTo>
                          <a:pt x="794" y="203200"/>
                          <a:pt x="397" y="282575"/>
                          <a:pt x="0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" name="任意多边形 111"/>
                  <p:cNvSpPr/>
                  <p:nvPr/>
                </p:nvSpPr>
                <p:spPr>
                  <a:xfrm>
                    <a:off x="3957638" y="1352550"/>
                    <a:ext cx="100012" cy="361950"/>
                  </a:xfrm>
                  <a:custGeom>
                    <a:avLst/>
                    <a:gdLst>
                      <a:gd name="connsiteX0" fmla="*/ 0 w 100012"/>
                      <a:gd name="connsiteY0" fmla="*/ 0 h 361950"/>
                      <a:gd name="connsiteX1" fmla="*/ 71437 w 100012"/>
                      <a:gd name="connsiteY1" fmla="*/ 33338 h 361950"/>
                      <a:gd name="connsiteX2" fmla="*/ 95250 w 100012"/>
                      <a:gd name="connsiteY2" fmla="*/ 109538 h 361950"/>
                      <a:gd name="connsiteX3" fmla="*/ 100012 w 100012"/>
                      <a:gd name="connsiteY3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12" h="361950">
                        <a:moveTo>
                          <a:pt x="0" y="0"/>
                        </a:moveTo>
                        <a:cubicBezTo>
                          <a:pt x="27781" y="7541"/>
                          <a:pt x="55562" y="15082"/>
                          <a:pt x="71437" y="33338"/>
                        </a:cubicBezTo>
                        <a:cubicBezTo>
                          <a:pt x="87312" y="51594"/>
                          <a:pt x="90488" y="54769"/>
                          <a:pt x="95250" y="109538"/>
                        </a:cubicBezTo>
                        <a:cubicBezTo>
                          <a:pt x="100012" y="164307"/>
                          <a:pt x="100012" y="263128"/>
                          <a:pt x="100012" y="361950"/>
                        </a:cubicBez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3" name="任意多边形 112"/>
                  <p:cNvSpPr/>
                  <p:nvPr/>
                </p:nvSpPr>
                <p:spPr>
                  <a:xfrm>
                    <a:off x="1543050" y="1357313"/>
                    <a:ext cx="2424113" cy="0"/>
                  </a:xfrm>
                  <a:custGeom>
                    <a:avLst/>
                    <a:gdLst>
                      <a:gd name="connsiteX0" fmla="*/ 0 w 2424113"/>
                      <a:gd name="connsiteY0" fmla="*/ 0 h 0"/>
                      <a:gd name="connsiteX1" fmla="*/ 2424113 w 2424113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424113">
                        <a:moveTo>
                          <a:pt x="0" y="0"/>
                        </a:moveTo>
                        <a:lnTo>
                          <a:pt x="2424113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4" name="任意多边形 113"/>
                  <p:cNvSpPr/>
                  <p:nvPr/>
                </p:nvSpPr>
                <p:spPr>
                  <a:xfrm>
                    <a:off x="1428750" y="1709738"/>
                    <a:ext cx="2628900" cy="4762"/>
                  </a:xfrm>
                  <a:custGeom>
                    <a:avLst/>
                    <a:gdLst>
                      <a:gd name="connsiteX0" fmla="*/ 0 w 2628900"/>
                      <a:gd name="connsiteY0" fmla="*/ 4762 h 4762"/>
                      <a:gd name="connsiteX1" fmla="*/ 2628900 w 2628900"/>
                      <a:gd name="connsiteY1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628900" h="4762">
                        <a:moveTo>
                          <a:pt x="0" y="4762"/>
                        </a:moveTo>
                        <a:lnTo>
                          <a:pt x="262890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5" name="任意多边形 114"/>
                  <p:cNvSpPr/>
                  <p:nvPr/>
                </p:nvSpPr>
                <p:spPr>
                  <a:xfrm>
                    <a:off x="1614488" y="1352550"/>
                    <a:ext cx="0" cy="361950"/>
                  </a:xfrm>
                  <a:custGeom>
                    <a:avLst/>
                    <a:gdLst>
                      <a:gd name="connsiteX0" fmla="*/ 0 w 0"/>
                      <a:gd name="connsiteY0" fmla="*/ 0 h 361950"/>
                      <a:gd name="connsiteX1" fmla="*/ 0 w 0"/>
                      <a:gd name="connsiteY1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61950">
                        <a:moveTo>
                          <a:pt x="0" y="0"/>
                        </a:moveTo>
                        <a:lnTo>
                          <a:pt x="0" y="36195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6" name="任意多边形 115"/>
                  <p:cNvSpPr/>
                  <p:nvPr/>
                </p:nvSpPr>
                <p:spPr>
                  <a:xfrm>
                    <a:off x="3881438" y="1357313"/>
                    <a:ext cx="0" cy="347662"/>
                  </a:xfrm>
                  <a:custGeom>
                    <a:avLst/>
                    <a:gdLst>
                      <a:gd name="connsiteX0" fmla="*/ 0 w 0"/>
                      <a:gd name="connsiteY0" fmla="*/ 0 h 347662"/>
                      <a:gd name="connsiteX1" fmla="*/ 0 w 0"/>
                      <a:gd name="connsiteY1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347662">
                        <a:moveTo>
                          <a:pt x="0" y="0"/>
                        </a:moveTo>
                        <a:lnTo>
                          <a:pt x="0" y="347662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7" name="任意多边形 116"/>
                  <p:cNvSpPr/>
                  <p:nvPr/>
                </p:nvSpPr>
                <p:spPr>
                  <a:xfrm>
                    <a:off x="1433513" y="1652588"/>
                    <a:ext cx="180975" cy="0"/>
                  </a:xfrm>
                  <a:custGeom>
                    <a:avLst/>
                    <a:gdLst>
                      <a:gd name="connsiteX0" fmla="*/ 0 w 180975"/>
                      <a:gd name="connsiteY0" fmla="*/ 0 h 0"/>
                      <a:gd name="connsiteX1" fmla="*/ 180975 w 180975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80975">
                        <a:moveTo>
                          <a:pt x="0" y="0"/>
                        </a:moveTo>
                        <a:lnTo>
                          <a:pt x="180975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8" name="任意多边形 117"/>
                  <p:cNvSpPr/>
                  <p:nvPr/>
                </p:nvSpPr>
                <p:spPr>
                  <a:xfrm>
                    <a:off x="1843088" y="1652588"/>
                    <a:ext cx="452437" cy="0"/>
                  </a:xfrm>
                  <a:custGeom>
                    <a:avLst/>
                    <a:gdLst>
                      <a:gd name="connsiteX0" fmla="*/ 0 w 452437"/>
                      <a:gd name="connsiteY0" fmla="*/ 0 h 0"/>
                      <a:gd name="connsiteX1" fmla="*/ 452437 w 4524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52437">
                        <a:moveTo>
                          <a:pt x="0" y="0"/>
                        </a:moveTo>
                        <a:lnTo>
                          <a:pt x="4524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9" name="任意多边形 118"/>
                  <p:cNvSpPr/>
                  <p:nvPr/>
                </p:nvSpPr>
                <p:spPr>
                  <a:xfrm>
                    <a:off x="2500313" y="1652588"/>
                    <a:ext cx="490537" cy="0"/>
                  </a:xfrm>
                  <a:custGeom>
                    <a:avLst/>
                    <a:gdLst>
                      <a:gd name="connsiteX0" fmla="*/ 0 w 490537"/>
                      <a:gd name="connsiteY0" fmla="*/ 0 h 0"/>
                      <a:gd name="connsiteX1" fmla="*/ 490537 w 490537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90537">
                        <a:moveTo>
                          <a:pt x="0" y="0"/>
                        </a:moveTo>
                        <a:lnTo>
                          <a:pt x="490537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0" name="任意多边形 119"/>
                  <p:cNvSpPr/>
                  <p:nvPr/>
                </p:nvSpPr>
                <p:spPr>
                  <a:xfrm>
                    <a:off x="3195638" y="1652588"/>
                    <a:ext cx="461962" cy="0"/>
                  </a:xfrm>
                  <a:custGeom>
                    <a:avLst/>
                    <a:gdLst>
                      <a:gd name="connsiteX0" fmla="*/ 0 w 461962"/>
                      <a:gd name="connsiteY0" fmla="*/ 0 h 0"/>
                      <a:gd name="connsiteX1" fmla="*/ 461962 w 461962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61962">
                        <a:moveTo>
                          <a:pt x="0" y="0"/>
                        </a:moveTo>
                        <a:lnTo>
                          <a:pt x="461962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1" name="任意多边形 120"/>
                  <p:cNvSpPr/>
                  <p:nvPr/>
                </p:nvSpPr>
                <p:spPr>
                  <a:xfrm>
                    <a:off x="3881438" y="1652588"/>
                    <a:ext cx="171450" cy="0"/>
                  </a:xfrm>
                  <a:custGeom>
                    <a:avLst/>
                    <a:gdLst>
                      <a:gd name="connsiteX0" fmla="*/ 0 w 171450"/>
                      <a:gd name="connsiteY0" fmla="*/ 0 h 0"/>
                      <a:gd name="connsiteX1" fmla="*/ 171450 w 171450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71450">
                        <a:moveTo>
                          <a:pt x="0" y="0"/>
                        </a:moveTo>
                        <a:lnTo>
                          <a:pt x="171450" y="0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sp>
          <p:nvSpPr>
            <p:cNvPr id="127" name="矩形 126"/>
            <p:cNvSpPr/>
            <p:nvPr/>
          </p:nvSpPr>
          <p:spPr>
            <a:xfrm>
              <a:off x="1905764" y="2671756"/>
              <a:ext cx="407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A</a:t>
              </a:r>
              <a:endParaRPr lang="zh-CN" altLang="en-US" sz="2400" dirty="0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5620540" y="2671756"/>
              <a:ext cx="3898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B</a:t>
              </a:r>
              <a:endParaRPr lang="zh-CN" altLang="en-US" sz="2400" dirty="0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9049564" y="2671756"/>
              <a:ext cx="407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C</a:t>
              </a:r>
              <a:endParaRPr lang="zh-CN" altLang="en-US" sz="2400" dirty="0"/>
            </a:p>
          </p:txBody>
        </p:sp>
      </p:grpSp>
      <p:sp>
        <p:nvSpPr>
          <p:cNvPr id="130" name="矩形 129"/>
          <p:cNvSpPr/>
          <p:nvPr/>
        </p:nvSpPr>
        <p:spPr>
          <a:xfrm>
            <a:off x="1691450" y="4814896"/>
            <a:ext cx="2643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kern="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车站向区间发车时</a:t>
            </a:r>
            <a:endParaRPr lang="zh-CN" altLang="en-US" dirty="0"/>
          </a:p>
        </p:txBody>
      </p:sp>
      <p:sp>
        <p:nvSpPr>
          <p:cNvPr id="133" name="左大括号 132"/>
          <p:cNvSpPr/>
          <p:nvPr/>
        </p:nvSpPr>
        <p:spPr>
          <a:xfrm>
            <a:off x="4334656" y="4457706"/>
            <a:ext cx="428628" cy="1071570"/>
          </a:xfrm>
          <a:prstGeom prst="leftBrace">
            <a:avLst/>
          </a:prstGeom>
          <a:ln w="28575">
            <a:solidFill>
              <a:srgbClr val="33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>
            <a:off x="4834722" y="4243392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kern="0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确认区间内没有列车（</a:t>
            </a:r>
            <a:r>
              <a:rPr lang="zh-CN" altLang="en-US" sz="2400" b="1" kern="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行调、站调、驾驶员</a:t>
            </a:r>
            <a:r>
              <a:rPr lang="zh-CN" altLang="en-US" sz="2400" b="1" kern="0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）</a:t>
            </a:r>
            <a:endParaRPr lang="zh-CN" altLang="en-US" dirty="0"/>
          </a:p>
        </p:txBody>
      </p:sp>
      <p:sp>
        <p:nvSpPr>
          <p:cNvPr id="135" name="矩形 134"/>
          <p:cNvSpPr/>
          <p:nvPr/>
        </p:nvSpPr>
        <p:spPr>
          <a:xfrm>
            <a:off x="4763284" y="5243524"/>
            <a:ext cx="5572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kern="0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遵循一定的规律组织行车</a:t>
            </a:r>
            <a:r>
              <a:rPr lang="zh-CN" altLang="en-US" sz="2400" b="1" kern="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（驾驶员）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3763152" y="6158947"/>
            <a:ext cx="571504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3399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kern="0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确保列车在区间内的运行安全</a:t>
            </a:r>
            <a:endParaRPr lang="zh-CN" altLang="en-US" sz="3200" dirty="0"/>
          </a:p>
        </p:txBody>
      </p:sp>
      <p:sp>
        <p:nvSpPr>
          <p:cNvPr id="137" name="右箭头 136"/>
          <p:cNvSpPr/>
          <p:nvPr/>
        </p:nvSpPr>
        <p:spPr>
          <a:xfrm>
            <a:off x="3048772" y="6301823"/>
            <a:ext cx="642942" cy="241715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4" grpId="0"/>
      <p:bldP spid="135" grpId="0"/>
      <p:bldP spid="136" grpId="0" animBg="1"/>
      <p:bldP spid="1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619880" y="1171558"/>
            <a:ext cx="10001321" cy="1500198"/>
            <a:chOff x="-214347" y="1789497"/>
            <a:chExt cx="8929751" cy="1425189"/>
          </a:xfrm>
        </p:grpSpPr>
        <p:sp>
          <p:nvSpPr>
            <p:cNvPr id="3" name="圆角矩形 2"/>
            <p:cNvSpPr/>
            <p:nvPr/>
          </p:nvSpPr>
          <p:spPr>
            <a:xfrm>
              <a:off x="500034" y="2140857"/>
              <a:ext cx="8215370" cy="1073829"/>
            </a:xfrm>
            <a:prstGeom prst="roundRect">
              <a:avLst>
                <a:gd name="adj" fmla="val 7531"/>
              </a:avLst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4" name="组合 8"/>
            <p:cNvGrpSpPr/>
            <p:nvPr/>
          </p:nvGrpSpPr>
          <p:grpSpPr>
            <a:xfrm>
              <a:off x="-214347" y="1789497"/>
              <a:ext cx="2742709" cy="610795"/>
              <a:chOff x="-579734" y="2217581"/>
              <a:chExt cx="1124061" cy="1151503"/>
            </a:xfrm>
          </p:grpSpPr>
          <p:sp>
            <p:nvSpPr>
              <p:cNvPr id="6" name="圆角矩形 4"/>
              <p:cNvSpPr/>
              <p:nvPr/>
            </p:nvSpPr>
            <p:spPr>
              <a:xfrm>
                <a:off x="-579734" y="2217581"/>
                <a:ext cx="967215" cy="1151503"/>
              </a:xfrm>
              <a:prstGeom prst="roundRect">
                <a:avLst/>
              </a:prstGeom>
              <a:solidFill>
                <a:srgbClr val="00B0F0"/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-550456" y="2345526"/>
                <a:ext cx="1094783" cy="826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行车闭塞法</a:t>
                </a:r>
                <a:endPara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642910" y="2560970"/>
              <a:ext cx="8001056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按照一定规律组织列车在区间内运行的方法。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048640" y="2886070"/>
            <a:ext cx="7991281" cy="1602959"/>
            <a:chOff x="576359" y="2500306"/>
            <a:chExt cx="7991281" cy="1602959"/>
          </a:xfrm>
        </p:grpSpPr>
        <p:grpSp>
          <p:nvGrpSpPr>
            <p:cNvPr id="27" name="组合 5"/>
            <p:cNvGrpSpPr/>
            <p:nvPr/>
          </p:nvGrpSpPr>
          <p:grpSpPr>
            <a:xfrm>
              <a:off x="2480983" y="2591548"/>
              <a:ext cx="6086657" cy="1420478"/>
              <a:chOff x="1980948" y="91282"/>
              <a:chExt cx="6086657" cy="1420478"/>
            </a:xfrm>
          </p:grpSpPr>
          <p:sp>
            <p:nvSpPr>
              <p:cNvPr id="31" name="同侧圆角矩形 30"/>
              <p:cNvSpPr/>
              <p:nvPr/>
            </p:nvSpPr>
            <p:spPr>
              <a:xfrm rot="5400000">
                <a:off x="4314038" y="-2241808"/>
                <a:ext cx="1420478" cy="6086657"/>
              </a:xfrm>
              <a:prstGeom prst="round2SameRect">
                <a:avLst/>
              </a:prstGeom>
              <a:solidFill>
                <a:srgbClr val="EB641B">
                  <a:tint val="40000"/>
                  <a:alpha val="90000"/>
                  <a:hueOff val="0"/>
                  <a:satOff val="0"/>
                  <a:lumOff val="0"/>
                  <a:alphaOff val="0"/>
                </a:srgbClr>
              </a:solidFill>
              <a:ln w="55000" cap="flat" cmpd="thickThin" algn="ctr">
                <a:solidFill>
                  <a:srgbClr val="EB641B">
                    <a:tint val="40000"/>
                    <a:alpha val="90000"/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</p:sp>
          <p:sp>
            <p:nvSpPr>
              <p:cNvPr id="32" name="同侧圆角矩形 4"/>
              <p:cNvSpPr/>
              <p:nvPr/>
            </p:nvSpPr>
            <p:spPr>
              <a:xfrm>
                <a:off x="1980949" y="160623"/>
                <a:ext cx="6017315" cy="128179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247650" tIns="123825" rIns="247650" bIns="123825" numCol="1" spcCol="1270" anchor="ctr" anchorCtr="0">
                <a:noAutofit/>
              </a:bodyPr>
              <a:lstStyle/>
              <a:p>
                <a:pPr marL="228600" marR="0" lvl="1" indent="-228600" algn="l" defTabSz="1066800" eaLnBrk="1" fontAlgn="auto" latinLnBrk="0" hangingPunct="1"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列车按照事先规定好的时间由车站发车，使前行列车和追踪列车之间必须保持一定时间的行车方法。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  <p:grpSp>
          <p:nvGrpSpPr>
            <p:cNvPr id="28" name="组合 7"/>
            <p:cNvGrpSpPr/>
            <p:nvPr/>
          </p:nvGrpSpPr>
          <p:grpSpPr>
            <a:xfrm>
              <a:off x="576359" y="2500306"/>
              <a:ext cx="1904624" cy="1602959"/>
              <a:chOff x="76324" y="40"/>
              <a:chExt cx="1904624" cy="1602959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76324" y="40"/>
                <a:ext cx="1904624" cy="1602959"/>
              </a:xfrm>
              <a:prstGeom prst="roundRect">
                <a:avLst/>
              </a:prstGeom>
              <a:solidFill>
                <a:srgbClr val="EB641B">
                  <a:hueOff val="0"/>
                  <a:satOff val="0"/>
                  <a:lumOff val="0"/>
                  <a:alphaOff val="0"/>
                </a:srgbClr>
              </a:solidFill>
              <a:ln w="55000" cap="flat" cmpd="thickThin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30" name="圆角矩形 6"/>
              <p:cNvSpPr/>
              <p:nvPr/>
            </p:nvSpPr>
            <p:spPr>
              <a:xfrm>
                <a:off x="154574" y="78290"/>
                <a:ext cx="1748124" cy="14464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91440" tIns="45720" rIns="91440" bIns="4572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时间间隔法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2048640" y="4957772"/>
            <a:ext cx="8143932" cy="1602959"/>
            <a:chOff x="576359" y="4183413"/>
            <a:chExt cx="8143932" cy="1602959"/>
          </a:xfrm>
        </p:grpSpPr>
        <p:grpSp>
          <p:nvGrpSpPr>
            <p:cNvPr id="34" name="组合 8"/>
            <p:cNvGrpSpPr/>
            <p:nvPr/>
          </p:nvGrpSpPr>
          <p:grpSpPr>
            <a:xfrm>
              <a:off x="2480983" y="4274656"/>
              <a:ext cx="6239308" cy="1420478"/>
              <a:chOff x="1980948" y="1774390"/>
              <a:chExt cx="6239308" cy="1420478"/>
            </a:xfrm>
          </p:grpSpPr>
          <p:sp>
            <p:nvSpPr>
              <p:cNvPr id="38" name="同侧圆角矩形 37"/>
              <p:cNvSpPr/>
              <p:nvPr/>
            </p:nvSpPr>
            <p:spPr>
              <a:xfrm rot="5400000">
                <a:off x="4314038" y="-558700"/>
                <a:ext cx="1420478" cy="6086657"/>
              </a:xfrm>
              <a:prstGeom prst="round2SameRect">
                <a:avLst/>
              </a:prstGeom>
              <a:solidFill>
                <a:srgbClr val="EB641B">
                  <a:tint val="40000"/>
                  <a:alpha val="90000"/>
                  <a:hueOff val="12771136"/>
                  <a:satOff val="-53098"/>
                  <a:lumOff val="-4485"/>
                  <a:alphaOff val="0"/>
                </a:srgbClr>
              </a:solidFill>
              <a:ln w="55000" cap="flat" cmpd="thickThin" algn="ctr">
                <a:solidFill>
                  <a:srgbClr val="EB641B">
                    <a:tint val="40000"/>
                    <a:alpha val="90000"/>
                    <a:hueOff val="12771136"/>
                    <a:satOff val="-53098"/>
                    <a:lumOff val="-4485"/>
                    <a:alphaOff val="0"/>
                  </a:srgbClr>
                </a:solidFill>
                <a:prstDash val="solid"/>
              </a:ln>
              <a:effectLst/>
            </p:spPr>
          </p:sp>
          <p:sp>
            <p:nvSpPr>
              <p:cNvPr id="39" name="同侧圆角矩形 8"/>
              <p:cNvSpPr/>
              <p:nvPr/>
            </p:nvSpPr>
            <p:spPr>
              <a:xfrm>
                <a:off x="1980949" y="1843731"/>
                <a:ext cx="6239307" cy="128179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247650" tIns="123825" rIns="247650" bIns="123825" numCol="1" spcCol="1270" anchor="ctr" anchorCtr="0">
                <a:noAutofit/>
              </a:bodyPr>
              <a:lstStyle/>
              <a:p>
                <a:pPr marL="228600" marR="0" lvl="1" indent="-228600" algn="l" defTabSz="1066800" eaLnBrk="1" fontAlgn="auto" latinLnBrk="0" hangingPunct="1"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把线路划分为若干个段落</a:t>
                </a:r>
                <a:r>
                  <a:rPr kumimoji="0" lang="en-US" altLang="zh-CN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(</a:t>
                </a:r>
                <a:r>
                  <a:rPr kumimoji="0" lang="zh-CN" alt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区间或闭塞分区</a:t>
                </a:r>
                <a:r>
                  <a:rPr kumimoji="0" lang="en-US" altLang="zh-CN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)</a:t>
                </a:r>
                <a:r>
                  <a:rPr kumimoji="0" lang="zh-CN" alt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，在每个线段内同时只准许一列列车运行，使前行列车和追踪列车之间必须保持一定距离的行车方法。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  <p:grpSp>
          <p:nvGrpSpPr>
            <p:cNvPr id="35" name="组合 26"/>
            <p:cNvGrpSpPr/>
            <p:nvPr/>
          </p:nvGrpSpPr>
          <p:grpSpPr>
            <a:xfrm>
              <a:off x="576359" y="4183413"/>
              <a:ext cx="1904624" cy="1602959"/>
              <a:chOff x="76324" y="1683147"/>
              <a:chExt cx="1904624" cy="1602959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76324" y="1683147"/>
                <a:ext cx="1904624" cy="1602959"/>
              </a:xfrm>
              <a:prstGeom prst="roundRect">
                <a:avLst/>
              </a:prstGeom>
              <a:solidFill>
                <a:srgbClr val="EB641B">
                  <a:hueOff val="11624607"/>
                  <a:satOff val="-37145"/>
                  <a:lumOff val="-9412"/>
                  <a:alphaOff val="0"/>
                </a:srgbClr>
              </a:solidFill>
              <a:ln w="55000" cap="flat" cmpd="thickThin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37" name="圆角矩形 10"/>
              <p:cNvSpPr/>
              <p:nvPr/>
            </p:nvSpPr>
            <p:spPr>
              <a:xfrm>
                <a:off x="154574" y="1761397"/>
                <a:ext cx="1748124" cy="14464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91440" tIns="45720" rIns="91440" bIns="4572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宋体" pitchFamily="2" charset="-122"/>
                    <a:ea typeface="宋体" pitchFamily="2" charset="-122"/>
                    <a:cs typeface="+mn-cs"/>
                  </a:rPr>
                  <a:t>空间间隔法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</p:grpSp>
      <p:sp>
        <p:nvSpPr>
          <p:cNvPr id="40" name="矩形 39"/>
          <p:cNvSpPr/>
          <p:nvPr/>
        </p:nvSpPr>
        <p:spPr>
          <a:xfrm>
            <a:off x="977070" y="3743326"/>
            <a:ext cx="512271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组织    区间行车</a:t>
            </a:r>
            <a:endParaRPr lang="zh-CN" altLang="en-US" sz="24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 rot="5400000">
            <a:off x="7763680" y="5029210"/>
            <a:ext cx="500066" cy="642942"/>
          </a:xfrm>
          <a:prstGeom prst="rightArrow">
            <a:avLst/>
          </a:prstGeom>
          <a:gradFill rotWithShape="1">
            <a:gsLst>
              <a:gs pos="0">
                <a:srgbClr val="39639D">
                  <a:shade val="15000"/>
                  <a:satMod val="180000"/>
                </a:srgbClr>
              </a:gs>
              <a:gs pos="50000">
                <a:srgbClr val="39639D">
                  <a:shade val="45000"/>
                  <a:satMod val="170000"/>
                </a:srgbClr>
              </a:gs>
              <a:gs pos="70000">
                <a:srgbClr val="39639D">
                  <a:tint val="99000"/>
                  <a:shade val="65000"/>
                  <a:satMod val="155000"/>
                </a:srgbClr>
              </a:gs>
              <a:gs pos="100000">
                <a:srgbClr val="39639D">
                  <a:tint val="95500"/>
                  <a:shade val="100000"/>
                  <a:satMod val="155000"/>
                </a:srgbClr>
              </a:gs>
            </a:gsLst>
            <a:lin ang="16200000" scaled="0"/>
          </a:gradFill>
          <a:ln w="9525" cap="flat" cmpd="sng" algn="ctr">
            <a:solidFill>
              <a:srgbClr val="39639D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ucida Sans Unicode"/>
              <a:ea typeface="黑体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49366" y="5743590"/>
            <a:ext cx="1040454" cy="461665"/>
          </a:xfrm>
          <a:prstGeom prst="rect">
            <a:avLst/>
          </a:prstGeom>
          <a:gradFill rotWithShape="1">
            <a:gsLst>
              <a:gs pos="0">
                <a:srgbClr val="39639D">
                  <a:shade val="15000"/>
                  <a:satMod val="180000"/>
                </a:srgbClr>
              </a:gs>
              <a:gs pos="50000">
                <a:srgbClr val="39639D">
                  <a:shade val="45000"/>
                  <a:satMod val="170000"/>
                </a:srgbClr>
              </a:gs>
              <a:gs pos="70000">
                <a:srgbClr val="39639D">
                  <a:tint val="99000"/>
                  <a:shade val="65000"/>
                  <a:satMod val="155000"/>
                </a:srgbClr>
              </a:gs>
              <a:gs pos="100000">
                <a:srgbClr val="39639D">
                  <a:tint val="95500"/>
                  <a:shade val="100000"/>
                  <a:satMod val="155000"/>
                </a:srgbClr>
              </a:gs>
            </a:gsLst>
            <a:lin ang="16200000" scaled="0"/>
          </a:gradFill>
          <a:ln>
            <a:noFill/>
          </a:ln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rgbClr val="39639D">
                <a:satMod val="300000"/>
              </a:srgbClr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闭塞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88962" y="2100252"/>
            <a:ext cx="3505101" cy="2810976"/>
            <a:chOff x="714348" y="2118222"/>
            <a:chExt cx="3505101" cy="2810976"/>
          </a:xfrm>
        </p:grpSpPr>
        <p:grpSp>
          <p:nvGrpSpPr>
            <p:cNvPr id="5" name="组合 9"/>
            <p:cNvGrpSpPr/>
            <p:nvPr/>
          </p:nvGrpSpPr>
          <p:grpSpPr>
            <a:xfrm>
              <a:off x="714348" y="2118222"/>
              <a:ext cx="3505101" cy="583653"/>
              <a:chOff x="245393" y="243923"/>
              <a:chExt cx="3505101" cy="583653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9" name="矩形 8"/>
              <p:cNvSpPr/>
              <p:nvPr/>
            </p:nvSpPr>
            <p:spPr>
              <a:xfrm>
                <a:off x="245393" y="243923"/>
                <a:ext cx="3505101" cy="583653"/>
              </a:xfrm>
              <a:prstGeom prst="rect">
                <a:avLst/>
              </a:prstGeom>
              <a:solidFill>
                <a:srgbClr val="EB641B"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0" name="矩形 9"/>
              <p:cNvSpPr/>
              <p:nvPr/>
            </p:nvSpPr>
            <p:spPr>
              <a:xfrm>
                <a:off x="245393" y="243923"/>
                <a:ext cx="3505101" cy="58365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70688" tIns="97536" rIns="170688" bIns="97536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solidFill>
                      <a:sysClr val="window" lastClr="FFFFFF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时间间隔法</a:t>
                </a:r>
                <a:endParaRPr lang="zh-CN" altLang="en-US" sz="2400" b="1" kern="1200" dirty="0">
                  <a:solidFill>
                    <a:sysClr val="window" lastClr="FFFFFF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  <p:grpSp>
          <p:nvGrpSpPr>
            <p:cNvPr id="6" name="组合 10"/>
            <p:cNvGrpSpPr/>
            <p:nvPr/>
          </p:nvGrpSpPr>
          <p:grpSpPr>
            <a:xfrm>
              <a:off x="714348" y="2705748"/>
              <a:ext cx="3505101" cy="2223450"/>
              <a:chOff x="245393" y="831449"/>
              <a:chExt cx="3505101" cy="2223450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7" name="矩形 6"/>
              <p:cNvSpPr/>
              <p:nvPr/>
            </p:nvSpPr>
            <p:spPr>
              <a:xfrm>
                <a:off x="245393" y="831449"/>
                <a:ext cx="3505101" cy="2223450"/>
              </a:xfrm>
              <a:prstGeom prst="rect">
                <a:avLst/>
              </a:prstGeom>
              <a:solidFill>
                <a:srgbClr val="EB641B">
                  <a:tint val="40000"/>
                  <a:alpha val="9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矩形 7"/>
              <p:cNvSpPr/>
              <p:nvPr/>
            </p:nvSpPr>
            <p:spPr>
              <a:xfrm>
                <a:off x="245393" y="831449"/>
                <a:ext cx="3505101" cy="22234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8016" tIns="128016" rIns="170688" bIns="192024" numCol="1" spcCol="1270" anchor="t" anchorCtr="0">
                <a:noAutofit/>
              </a:bodyPr>
              <a:lstStyle/>
              <a:p>
                <a:pPr marL="228600" lvl="1" indent="-228600" algn="l" defTabSz="106680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zh-CN" altLang="en-US" sz="2400" b="1" kern="1200" dirty="0" smtClean="0">
                    <a:solidFill>
                      <a:srgbClr val="333399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最早采用的行车方法；</a:t>
                </a:r>
                <a:endParaRPr lang="zh-CN" altLang="en-US" sz="2400" b="1" kern="1200" dirty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  <a:p>
                <a:pPr marL="228600" lvl="1" indent="-228600" algn="l" defTabSz="106680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zh-CN" altLang="en-US" sz="2400" b="1" kern="1200" dirty="0" smtClean="0">
                    <a:solidFill>
                      <a:srgbClr val="333399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追踪列车不能确切地得到前行列车的运行状况；</a:t>
                </a:r>
                <a:endParaRPr lang="zh-CN" altLang="en-US" sz="2400" b="1" kern="1200" dirty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  <a:p>
                <a:pPr marL="228600" lvl="1" indent="-228600" algn="l" defTabSz="106680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zh-CN" altLang="en-US" sz="2400" b="1" kern="1200" dirty="0" smtClean="0">
                    <a:solidFill>
                      <a:srgbClr val="333399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我国已不再使用</a:t>
                </a:r>
                <a:endParaRPr lang="zh-CN" altLang="en-US" sz="2400" b="1" kern="1200" dirty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227727" y="2115381"/>
            <a:ext cx="3505101" cy="2810976"/>
            <a:chOff x="4853113" y="2133351"/>
            <a:chExt cx="3505101" cy="2810976"/>
          </a:xfrm>
        </p:grpSpPr>
        <p:grpSp>
          <p:nvGrpSpPr>
            <p:cNvPr id="12" name="组合 11"/>
            <p:cNvGrpSpPr/>
            <p:nvPr/>
          </p:nvGrpSpPr>
          <p:grpSpPr>
            <a:xfrm>
              <a:off x="4853113" y="2133351"/>
              <a:ext cx="3505101" cy="583653"/>
              <a:chOff x="3995852" y="243923"/>
              <a:chExt cx="3505101" cy="583653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16" name="矩形 15"/>
              <p:cNvSpPr/>
              <p:nvPr/>
            </p:nvSpPr>
            <p:spPr>
              <a:xfrm>
                <a:off x="3995852" y="243923"/>
                <a:ext cx="3505101" cy="583653"/>
              </a:xfrm>
              <a:prstGeom prst="rect">
                <a:avLst/>
              </a:prstGeom>
              <a:solidFill>
                <a:srgbClr val="EB641B">
                  <a:hueOff val="11624607"/>
                  <a:satOff val="-37145"/>
                  <a:lumOff val="-9412"/>
                  <a:alphaOff val="0"/>
                </a:srgbClr>
              </a:soli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7" name="矩形 16"/>
              <p:cNvSpPr/>
              <p:nvPr/>
            </p:nvSpPr>
            <p:spPr>
              <a:xfrm>
                <a:off x="3995852" y="243923"/>
                <a:ext cx="3505101" cy="58365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70688" tIns="97536" rIns="170688" bIns="97536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solidFill>
                      <a:sysClr val="window" lastClr="FFFFFF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空间间隔法</a:t>
                </a:r>
                <a:endParaRPr lang="zh-CN" altLang="en-US" sz="2400" b="1" kern="1200" dirty="0">
                  <a:solidFill>
                    <a:sysClr val="window" lastClr="FFFFFF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4853113" y="2720877"/>
              <a:ext cx="3505101" cy="2223450"/>
              <a:chOff x="3995852" y="831449"/>
              <a:chExt cx="3505101" cy="2223450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14" name="矩形 13"/>
              <p:cNvSpPr/>
              <p:nvPr/>
            </p:nvSpPr>
            <p:spPr>
              <a:xfrm>
                <a:off x="3995852" y="831449"/>
                <a:ext cx="3505101" cy="2223450"/>
              </a:xfrm>
              <a:prstGeom prst="rect">
                <a:avLst/>
              </a:prstGeom>
              <a:solidFill>
                <a:srgbClr val="EB641B">
                  <a:tint val="40000"/>
                  <a:alpha val="90000"/>
                  <a:hueOff val="12771136"/>
                  <a:satOff val="-53098"/>
                  <a:lumOff val="-4485"/>
                  <a:alphaOff val="0"/>
                </a:srgbClr>
              </a:solidFill>
              <a:ln>
                <a:noFill/>
              </a:ln>
              <a:effectLst/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矩形 14"/>
              <p:cNvSpPr/>
              <p:nvPr/>
            </p:nvSpPr>
            <p:spPr>
              <a:xfrm>
                <a:off x="3995852" y="831449"/>
                <a:ext cx="3505101" cy="22234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8016" tIns="128016" rIns="170688" bIns="192024" numCol="1" spcCol="1270" anchor="t" anchorCtr="0">
                <a:noAutofit/>
              </a:bodyPr>
              <a:lstStyle/>
              <a:p>
                <a:pPr marL="228600" lvl="1" indent="-228600" algn="l" defTabSz="106680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zh-CN" altLang="en-US" sz="2400" b="1" kern="1200" dirty="0" smtClean="0">
                    <a:solidFill>
                      <a:srgbClr val="333399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严格地把列车分隔在两个空间；</a:t>
                </a:r>
                <a:endParaRPr lang="zh-CN" altLang="en-US" sz="2400" b="1" kern="1200" dirty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  <a:p>
                <a:pPr marL="228600" lvl="1" indent="-228600" algn="l" defTabSz="106680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zh-CN" altLang="en-US" sz="2400" b="1" kern="1200" dirty="0" smtClean="0">
                    <a:solidFill>
                      <a:srgbClr val="333399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有效地防止列车追尾的发生；</a:t>
                </a:r>
                <a:endParaRPr lang="zh-CN" altLang="en-US" sz="2400" b="1" kern="1200" dirty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  <a:p>
                <a:pPr marL="228600" lvl="1" indent="-228600" algn="l" defTabSz="106680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zh-CN" altLang="en-US" sz="2400" b="1" kern="1200" dirty="0" smtClean="0">
                    <a:solidFill>
                      <a:srgbClr val="333399"/>
                    </a:solidFill>
                    <a:latin typeface="宋体" pitchFamily="2" charset="-122"/>
                    <a:ea typeface="宋体" pitchFamily="2" charset="-122"/>
                    <a:cs typeface="+mn-cs"/>
                  </a:rPr>
                  <a:t>我国目前采用</a:t>
                </a:r>
                <a:endParaRPr lang="zh-CN" altLang="en-US" sz="2400" b="1" kern="1200" dirty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  <a:cs typeface="+mn-cs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905632" y="1457310"/>
            <a:ext cx="10429948" cy="1857387"/>
            <a:chOff x="500034" y="1857363"/>
            <a:chExt cx="8215370" cy="1764519"/>
          </a:xfrm>
        </p:grpSpPr>
        <p:sp>
          <p:nvSpPr>
            <p:cNvPr id="3" name="圆角矩形 2"/>
            <p:cNvSpPr/>
            <p:nvPr/>
          </p:nvSpPr>
          <p:spPr>
            <a:xfrm>
              <a:off x="500034" y="2140857"/>
              <a:ext cx="8215370" cy="1481025"/>
            </a:xfrm>
            <a:prstGeom prst="roundRect">
              <a:avLst>
                <a:gd name="adj" fmla="val 7531"/>
              </a:avLst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4" name="组合 8"/>
            <p:cNvGrpSpPr/>
            <p:nvPr/>
          </p:nvGrpSpPr>
          <p:grpSpPr>
            <a:xfrm>
              <a:off x="2737472" y="1857363"/>
              <a:ext cx="3643337" cy="610795"/>
              <a:chOff x="630028" y="2345526"/>
              <a:chExt cx="1493171" cy="1151503"/>
            </a:xfrm>
          </p:grpSpPr>
          <p:sp>
            <p:nvSpPr>
              <p:cNvPr id="6" name="圆角矩形 4"/>
              <p:cNvSpPr/>
              <p:nvPr/>
            </p:nvSpPr>
            <p:spPr>
              <a:xfrm>
                <a:off x="889173" y="2345526"/>
                <a:ext cx="945515" cy="115150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30028" y="2480201"/>
                <a:ext cx="1493171" cy="826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闭塞</a:t>
                </a:r>
                <a:endPara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642910" y="2560970"/>
              <a:ext cx="8001056" cy="904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    闭塞是用信号或凭证，保证列车按照空间间隔制运行的技术方法。办理闭塞所用的设备叫做闭塞设备。</a:t>
              </a:r>
            </a:p>
          </p:txBody>
        </p:sp>
      </p:grpSp>
      <p:pic>
        <p:nvPicPr>
          <p:cNvPr id="8" name="Picture 2" descr="d:\360浏览器\360\360se\360se6\User Data\temp\res01_attpic_brief.jpg"/>
          <p:cNvPicPr>
            <a:picLocks noChangeAspect="1" noChangeArrowheads="1"/>
          </p:cNvPicPr>
          <p:nvPr/>
        </p:nvPicPr>
        <p:blipFill>
          <a:blip r:embed="rId2"/>
          <a:srcRect t="2581" r="1695" b="7081"/>
          <a:stretch>
            <a:fillRect/>
          </a:stretch>
        </p:blipFill>
        <p:spPr bwMode="auto">
          <a:xfrm>
            <a:off x="3048772" y="3457574"/>
            <a:ext cx="6357982" cy="360045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34950" y="1814500"/>
            <a:ext cx="3100102" cy="671343"/>
            <a:chOff x="3634908" y="2028641"/>
            <a:chExt cx="2089027" cy="671343"/>
          </a:xfrm>
        </p:grpSpPr>
        <p:sp>
          <p:nvSpPr>
            <p:cNvPr id="3" name="矩形 2"/>
            <p:cNvSpPr/>
            <p:nvPr/>
          </p:nvSpPr>
          <p:spPr>
            <a:xfrm>
              <a:off x="3634908" y="2028641"/>
              <a:ext cx="2089027" cy="671343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矩形 3"/>
            <p:cNvSpPr/>
            <p:nvPr/>
          </p:nvSpPr>
          <p:spPr>
            <a:xfrm>
              <a:off x="3750235" y="2028641"/>
              <a:ext cx="1944610" cy="6429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latin typeface="+mj-ea"/>
                  <a:ea typeface="+mj-ea"/>
                </a:rPr>
                <a:t>按列车能否被追踪分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49598" y="2457441"/>
            <a:ext cx="2870943" cy="1143009"/>
            <a:chOff x="1458422" y="2643181"/>
            <a:chExt cx="2870943" cy="1143009"/>
          </a:xfrm>
        </p:grpSpPr>
        <p:grpSp>
          <p:nvGrpSpPr>
            <p:cNvPr id="6" name="组合 8"/>
            <p:cNvGrpSpPr/>
            <p:nvPr/>
          </p:nvGrpSpPr>
          <p:grpSpPr>
            <a:xfrm>
              <a:off x="1458422" y="3114847"/>
              <a:ext cx="1771103" cy="671343"/>
              <a:chOff x="817095" y="1257535"/>
              <a:chExt cx="1771103" cy="885551"/>
            </a:xfrm>
            <a:solidFill>
              <a:srgbClr val="FF9900"/>
            </a:solidFill>
          </p:grpSpPr>
          <p:sp>
            <p:nvSpPr>
              <p:cNvPr id="8" name="矩形 7"/>
              <p:cNvSpPr/>
              <p:nvPr/>
            </p:nvSpPr>
            <p:spPr>
              <a:xfrm>
                <a:off x="817095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矩形 8"/>
              <p:cNvSpPr/>
              <p:nvPr/>
            </p:nvSpPr>
            <p:spPr>
              <a:xfrm>
                <a:off x="817095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8415" tIns="18415" rIns="18415" bIns="18415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latin typeface="+mj-ea"/>
                    <a:ea typeface="+mj-ea"/>
                  </a:rPr>
                  <a:t>站间闭塞</a:t>
                </a:r>
                <a:endParaRPr lang="zh-CN" altLang="en-US" sz="2400" b="1" kern="1200" dirty="0">
                  <a:latin typeface="+mj-ea"/>
                  <a:ea typeface="+mj-ea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 rot="5400000">
              <a:off x="3100837" y="1886319"/>
              <a:ext cx="471665" cy="1985390"/>
            </a:xfrm>
            <a:prstGeom prst="line">
              <a:avLst/>
            </a:prstGeom>
            <a:ln w="28575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5620540" y="2457442"/>
            <a:ext cx="2957280" cy="1143008"/>
            <a:chOff x="4329364" y="2643182"/>
            <a:chExt cx="2957280" cy="1143008"/>
          </a:xfrm>
        </p:grpSpPr>
        <p:grpSp>
          <p:nvGrpSpPr>
            <p:cNvPr id="11" name="组合 9"/>
            <p:cNvGrpSpPr/>
            <p:nvPr/>
          </p:nvGrpSpPr>
          <p:grpSpPr>
            <a:xfrm>
              <a:off x="5515541" y="3114847"/>
              <a:ext cx="1771103" cy="671343"/>
              <a:chOff x="2960130" y="1257535"/>
              <a:chExt cx="1771103" cy="885551"/>
            </a:xfrm>
            <a:solidFill>
              <a:srgbClr val="FF9900"/>
            </a:solidFill>
          </p:grpSpPr>
          <p:sp>
            <p:nvSpPr>
              <p:cNvPr id="13" name="矩形 12"/>
              <p:cNvSpPr/>
              <p:nvPr/>
            </p:nvSpPr>
            <p:spPr>
              <a:xfrm>
                <a:off x="2960130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矩形 11"/>
              <p:cNvSpPr/>
              <p:nvPr/>
            </p:nvSpPr>
            <p:spPr>
              <a:xfrm>
                <a:off x="2960130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8415" tIns="18415" rIns="18415" bIns="18415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latin typeface="+mj-ea"/>
                    <a:ea typeface="+mj-ea"/>
                  </a:rPr>
                  <a:t>自动闭塞</a:t>
                </a:r>
                <a:endParaRPr lang="en-US" altLang="zh-CN" sz="2400" b="1" kern="1200" dirty="0" smtClean="0">
                  <a:latin typeface="+mj-ea"/>
                  <a:ea typeface="+mj-ea"/>
                </a:endParaRPr>
              </a:p>
            </p:txBody>
          </p:sp>
        </p:grpSp>
        <p:cxnSp>
          <p:nvCxnSpPr>
            <p:cNvPr id="12" name="直接连接符 11"/>
            <p:cNvCxnSpPr/>
            <p:nvPr/>
          </p:nvCxnSpPr>
          <p:spPr>
            <a:xfrm rot="16200000" flipH="1">
              <a:off x="5129395" y="1843151"/>
              <a:ext cx="471666" cy="2071728"/>
            </a:xfrm>
            <a:prstGeom prst="line">
              <a:avLst/>
            </a:prstGeom>
            <a:ln w="28575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1191384" y="4243392"/>
            <a:ext cx="3885974" cy="1571636"/>
            <a:chOff x="896102" y="4143380"/>
            <a:chExt cx="3000396" cy="1571636"/>
          </a:xfrm>
        </p:grpSpPr>
        <p:sp>
          <p:nvSpPr>
            <p:cNvPr id="16" name="矩形 15"/>
            <p:cNvSpPr/>
            <p:nvPr/>
          </p:nvSpPr>
          <p:spPr>
            <a:xfrm>
              <a:off x="896102" y="4143380"/>
              <a:ext cx="3000396" cy="157163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矩形 16"/>
            <p:cNvSpPr/>
            <p:nvPr/>
          </p:nvSpPr>
          <p:spPr>
            <a:xfrm>
              <a:off x="951260" y="4429132"/>
              <a:ext cx="2709056" cy="88555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lvl="0" defTabSz="1289050">
                <a:lnSpc>
                  <a:spcPct val="125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 smtClean="0">
                  <a:latin typeface="+mj-ea"/>
                  <a:ea typeface="+mj-ea"/>
                </a:rPr>
                <a:t>两站间只能运列列车，列车的空间间隔为一个站间。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20672" y="4243392"/>
            <a:ext cx="3972206" cy="1571636"/>
            <a:chOff x="785786" y="4143380"/>
            <a:chExt cx="3658326" cy="1571636"/>
          </a:xfrm>
        </p:grpSpPr>
        <p:sp>
          <p:nvSpPr>
            <p:cNvPr id="19" name="矩形 18"/>
            <p:cNvSpPr/>
            <p:nvPr/>
          </p:nvSpPr>
          <p:spPr>
            <a:xfrm>
              <a:off x="785786" y="4143380"/>
              <a:ext cx="3658326" cy="157163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矩形 19"/>
            <p:cNvSpPr/>
            <p:nvPr/>
          </p:nvSpPr>
          <p:spPr>
            <a:xfrm>
              <a:off x="1000100" y="4472275"/>
              <a:ext cx="3312426" cy="88555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lvl="0" defTabSz="1289050">
                <a:lnSpc>
                  <a:spcPct val="125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 smtClean="0">
                  <a:latin typeface="+mj-ea"/>
                  <a:ea typeface="+mj-ea"/>
                </a:rPr>
                <a:t>两站间能运行若干列车，其列车空隔满足列车制动的距离。</a:t>
              </a:r>
              <a:endParaRPr lang="zh-CN" altLang="en-US" sz="2400" b="1" kern="1200" dirty="0">
                <a:latin typeface="+mj-ea"/>
                <a:ea typeface="+mj-ea"/>
              </a:endParaRPr>
            </a:p>
          </p:txBody>
        </p:sp>
      </p:grpSp>
      <p:sp>
        <p:nvSpPr>
          <p:cNvPr id="21" name="燕尾形 20"/>
          <p:cNvSpPr/>
          <p:nvPr/>
        </p:nvSpPr>
        <p:spPr>
          <a:xfrm rot="5400000">
            <a:off x="3362846" y="3814764"/>
            <a:ext cx="500066" cy="214314"/>
          </a:xfrm>
          <a:prstGeom prst="chevron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 rot="5400000">
            <a:off x="7506250" y="3814764"/>
            <a:ext cx="500066" cy="214314"/>
          </a:xfrm>
          <a:prstGeom prst="chevron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1"/>
  <p:tag name="ISPRING_ULTRA_SCORM_SLIDE_COUNT" val="1"/>
</p:tagLst>
</file>

<file path=ppt/theme/theme1.xml><?xml version="1.0" encoding="utf-8"?>
<a:theme xmlns:a="http://schemas.openxmlformats.org/drawingml/2006/main" name="Office 主题">
  <a:themeElements>
    <a:clrScheme name="自定义 2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EEE"/>
      </a:accent1>
      <a:accent2>
        <a:srgbClr val="E83828"/>
      </a:accent2>
      <a:accent3>
        <a:srgbClr val="72CD4F"/>
      </a:accent3>
      <a:accent4>
        <a:srgbClr val="FE9800"/>
      </a:accent4>
      <a:accent5>
        <a:srgbClr val="7F7F7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7540</TotalTime>
  <Words>2165</Words>
  <Application>Microsoft Office PowerPoint</Application>
  <PresentationFormat>自定义</PresentationFormat>
  <Paragraphs>308</Paragraphs>
  <Slides>46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4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电话闭塞（情境演练）</vt:lpstr>
      <vt:lpstr>幻灯片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Administrator</cp:lastModifiedBy>
  <cp:revision>856</cp:revision>
  <dcterms:created xsi:type="dcterms:W3CDTF">2015-10-16T03:54:15Z</dcterms:created>
  <dcterms:modified xsi:type="dcterms:W3CDTF">2019-05-03T07:39:46Z</dcterms:modified>
</cp:coreProperties>
</file>